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316" r:id="rId5"/>
    <p:sldId id="333" r:id="rId6"/>
    <p:sldId id="282" r:id="rId7"/>
    <p:sldId id="347" r:id="rId8"/>
    <p:sldId id="324" r:id="rId9"/>
    <p:sldId id="326" r:id="rId10"/>
    <p:sldId id="264" r:id="rId11"/>
    <p:sldId id="350" r:id="rId12"/>
    <p:sldId id="314" r:id="rId13"/>
    <p:sldId id="284" r:id="rId14"/>
    <p:sldId id="275" r:id="rId15"/>
    <p:sldId id="343" r:id="rId16"/>
    <p:sldId id="315" r:id="rId17"/>
    <p:sldId id="318" r:id="rId18"/>
    <p:sldId id="292" r:id="rId19"/>
    <p:sldId id="26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ustable" id="{6F810BF0-EDC2-41F7-95E5-BBAB83EAF059}">
          <p14:sldIdLst>
            <p14:sldId id="316"/>
            <p14:sldId id="333"/>
            <p14:sldId id="282"/>
            <p14:sldId id="347"/>
            <p14:sldId id="324"/>
            <p14:sldId id="326"/>
            <p14:sldId id="264"/>
            <p14:sldId id="350"/>
            <p14:sldId id="314"/>
            <p14:sldId id="284"/>
            <p14:sldId id="275"/>
            <p14:sldId id="343"/>
            <p14:sldId id="315"/>
            <p14:sldId id="318"/>
            <p14:sldId id="292"/>
            <p14:sldId id="268"/>
          </p14:sldIdLst>
        </p14:section>
      </p14:sectionLst>
    </p:ext>
    <p:ext uri="{EFAFB233-063F-42B5-8137-9DF3F51BA10A}">
      <p15:sldGuideLst xmlns:p15="http://schemas.microsoft.com/office/powerpoint/2012/main">
        <p15:guide id="1" orient="horz" pos="2137" userDrawn="1">
          <p15:clr>
            <a:srgbClr val="A4A3A4"/>
          </p15:clr>
        </p15:guide>
        <p15:guide id="2" pos="3817" userDrawn="1">
          <p15:clr>
            <a:srgbClr val="A4A3A4"/>
          </p15:clr>
        </p15:guide>
        <p15:guide id="3" pos="529" userDrawn="1">
          <p15:clr>
            <a:srgbClr val="A4A3A4"/>
          </p15:clr>
        </p15:guide>
        <p15:guide id="4" pos="71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ome BESTEL" initials="JB" lastIdx="2" clrIdx="0"/>
  <p:cmAuthor id="2" name="Amanda Brock" initials="AB" lastIdx="1" clrIdx="1">
    <p:extLst>
      <p:ext uri="{19B8F6BF-5375-455C-9EA6-DF929625EA0E}">
        <p15:presenceInfo xmlns:p15="http://schemas.microsoft.com/office/powerpoint/2012/main" userId="2e7de79d92d753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AF8F9"/>
    <a:srgbClr val="F7F7F7"/>
    <a:srgbClr val="FE1359"/>
    <a:srgbClr val="F9E5D7"/>
    <a:srgbClr val="1B1B1B"/>
    <a:srgbClr val="2B2B2B"/>
    <a:srgbClr val="F05C6A"/>
    <a:srgbClr val="2A2A2A"/>
    <a:srgbClr val="4D2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9" autoAdjust="0"/>
    <p:restoredTop sz="93333" autoAdjust="0"/>
  </p:normalViewPr>
  <p:slideViewPr>
    <p:cSldViewPr snapToGrid="0">
      <p:cViewPr varScale="1">
        <p:scale>
          <a:sx n="62" d="100"/>
          <a:sy n="62" d="100"/>
        </p:scale>
        <p:origin x="1144" y="176"/>
      </p:cViewPr>
      <p:guideLst>
        <p:guide orient="horz" pos="2137"/>
        <p:guide pos="3817"/>
        <p:guide pos="529"/>
        <p:guide pos="71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A8190-0A1A-E644-B72D-D027F6538E77}" type="datetimeFigureOut">
              <a:rPr lang="fr-FR" smtClean="0"/>
              <a:t>08/06/2019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4E694-4681-CE4A-A8CF-155323877C39}" type="slidenum">
              <a:rPr lang="fr-FR" smtClean="0"/>
              <a:t>‹#›</a:t>
            </a:fld>
            <a:endParaRPr lang="fr-FR"/>
          </a:p>
        </p:txBody>
      </p:sp>
    </p:spTree>
    <p:extLst>
      <p:ext uri="{BB962C8B-B14F-4D97-AF65-F5344CB8AC3E}">
        <p14:creationId xmlns:p14="http://schemas.microsoft.com/office/powerpoint/2010/main" val="190311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b7b327c1f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b7b327c1f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65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b7b327c1f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b7b327c1f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79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b7b327c1f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b7b327c1f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06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b7b327c1f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b7b327c1f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26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b7b327c1f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b7b327c1f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3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slidor.fr/"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rgbClr val="F7F7F7"/>
        </a:solidFill>
        <a:effectLst/>
      </p:bgPr>
    </p:bg>
    <p:spTree>
      <p:nvGrpSpPr>
        <p:cNvPr id="1" name=""/>
        <p:cNvGrpSpPr/>
        <p:nvPr/>
      </p:nvGrpSpPr>
      <p:grpSpPr>
        <a:xfrm>
          <a:off x="0" y="0"/>
          <a:ext cx="0" cy="0"/>
          <a:chOff x="0" y="0"/>
          <a:chExt cx="0" cy="0"/>
        </a:xfrm>
      </p:grpSpPr>
      <p:sp>
        <p:nvSpPr>
          <p:cNvPr id="11" name="Isosceles Triangle 10"/>
          <p:cNvSpPr/>
          <p:nvPr userDrawn="1"/>
        </p:nvSpPr>
        <p:spPr>
          <a:xfrm>
            <a:off x="9420352" y="4468648"/>
            <a:ext cx="2771648" cy="2389352"/>
          </a:xfrm>
          <a:prstGeom prst="triangle">
            <a:avLst>
              <a:gd name="adj" fmla="val 100000"/>
            </a:avLst>
          </a:prstGeom>
          <a:solidFill>
            <a:schemeClr val="tx1">
              <a:lumMod val="65000"/>
              <a:lumOff val="3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dirty="0">
              <a:latin typeface="HelveticaNeue-UltraLight" panose="02000206000000020004" pitchFamily="50"/>
            </a:endParaRPr>
          </a:p>
        </p:txBody>
      </p:sp>
      <p:sp>
        <p:nvSpPr>
          <p:cNvPr id="10" name="Isosceles Triangle 9"/>
          <p:cNvSpPr/>
          <p:nvPr userDrawn="1"/>
        </p:nvSpPr>
        <p:spPr>
          <a:xfrm>
            <a:off x="10188448" y="5130800"/>
            <a:ext cx="2003552" cy="1727200"/>
          </a:xfrm>
          <a:prstGeom prst="triangle">
            <a:avLst>
              <a:gd name="adj" fmla="val 100000"/>
            </a:avLst>
          </a:prstGeom>
          <a:solidFill>
            <a:schemeClr val="tx1">
              <a:lumMod val="65000"/>
              <a:lumOff val="35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spTree>
    <p:extLst>
      <p:ext uri="{BB962C8B-B14F-4D97-AF65-F5344CB8AC3E}">
        <p14:creationId xmlns:p14="http://schemas.microsoft.com/office/powerpoint/2010/main" val="196996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s - 3 Collage">
    <p:bg>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4064400" cy="6858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
        <p:nvSpPr>
          <p:cNvPr id="9" name="Picture Placeholder 3"/>
          <p:cNvSpPr>
            <a:spLocks noGrp="1"/>
          </p:cNvSpPr>
          <p:nvPr>
            <p:ph type="pic" sz="quarter" idx="11" hasCustomPrompt="1"/>
          </p:nvPr>
        </p:nvSpPr>
        <p:spPr>
          <a:xfrm>
            <a:off x="4064400" y="0"/>
            <a:ext cx="4064400" cy="6858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
        <p:nvSpPr>
          <p:cNvPr id="10" name="Picture Placeholder 3"/>
          <p:cNvSpPr>
            <a:spLocks noGrp="1"/>
          </p:cNvSpPr>
          <p:nvPr>
            <p:ph type="pic" sz="quarter" idx="12" hasCustomPrompt="1"/>
          </p:nvPr>
        </p:nvSpPr>
        <p:spPr>
          <a:xfrm>
            <a:off x="8128800" y="0"/>
            <a:ext cx="4063200" cy="6858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397679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s - 6 Collage">
    <p:bg>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4064000" cy="3429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
        <p:nvSpPr>
          <p:cNvPr id="16" name="Picture Placeholder 3"/>
          <p:cNvSpPr>
            <a:spLocks noGrp="1"/>
          </p:cNvSpPr>
          <p:nvPr>
            <p:ph type="pic" sz="quarter" idx="11" hasCustomPrompt="1"/>
          </p:nvPr>
        </p:nvSpPr>
        <p:spPr>
          <a:xfrm>
            <a:off x="4064000" y="0"/>
            <a:ext cx="4064000" cy="3429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
        <p:nvSpPr>
          <p:cNvPr id="17" name="Picture Placeholder 3"/>
          <p:cNvSpPr>
            <a:spLocks noGrp="1"/>
          </p:cNvSpPr>
          <p:nvPr>
            <p:ph type="pic" sz="quarter" idx="12" hasCustomPrompt="1"/>
          </p:nvPr>
        </p:nvSpPr>
        <p:spPr>
          <a:xfrm>
            <a:off x="8128000" y="0"/>
            <a:ext cx="4064000" cy="3429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
        <p:nvSpPr>
          <p:cNvPr id="18" name="Picture Placeholder 3"/>
          <p:cNvSpPr>
            <a:spLocks noGrp="1"/>
          </p:cNvSpPr>
          <p:nvPr>
            <p:ph type="pic" sz="quarter" idx="13" hasCustomPrompt="1"/>
          </p:nvPr>
        </p:nvSpPr>
        <p:spPr>
          <a:xfrm>
            <a:off x="8128000" y="3429000"/>
            <a:ext cx="4064000" cy="3429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
        <p:nvSpPr>
          <p:cNvPr id="19" name="Picture Placeholder 3"/>
          <p:cNvSpPr>
            <a:spLocks noGrp="1"/>
          </p:cNvSpPr>
          <p:nvPr>
            <p:ph type="pic" sz="quarter" idx="14" hasCustomPrompt="1"/>
          </p:nvPr>
        </p:nvSpPr>
        <p:spPr>
          <a:xfrm>
            <a:off x="4064000" y="3429000"/>
            <a:ext cx="4064000" cy="3429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
        <p:nvSpPr>
          <p:cNvPr id="20" name="Picture Placeholder 3"/>
          <p:cNvSpPr>
            <a:spLocks noGrp="1"/>
          </p:cNvSpPr>
          <p:nvPr>
            <p:ph type="pic" sz="quarter" idx="15" hasCustomPrompt="1"/>
          </p:nvPr>
        </p:nvSpPr>
        <p:spPr>
          <a:xfrm>
            <a:off x="0" y="3429000"/>
            <a:ext cx="4064000" cy="3429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3839608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Fullscreen">
    <p:bg>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cover</a:t>
            </a:r>
            <a:r>
              <a:rPr lang="fr-FR" dirty="0"/>
              <a:t> </a:t>
            </a:r>
            <a:r>
              <a:rPr lang="fr-FR" dirty="0" err="1"/>
              <a:t>picture</a:t>
            </a:r>
            <a:endParaRPr lang="fr-FR" dirty="0"/>
          </a:p>
        </p:txBody>
      </p:sp>
    </p:spTree>
    <p:extLst>
      <p:ext uri="{BB962C8B-B14F-4D97-AF65-F5344CB8AC3E}">
        <p14:creationId xmlns:p14="http://schemas.microsoft.com/office/powerpoint/2010/main" val="2269312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2 Collage">
    <p:bg>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6858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
        <p:nvSpPr>
          <p:cNvPr id="3" name="Picture Placeholder 3"/>
          <p:cNvSpPr>
            <a:spLocks noGrp="1"/>
          </p:cNvSpPr>
          <p:nvPr>
            <p:ph type="pic" sz="quarter" idx="11" hasCustomPrompt="1"/>
          </p:nvPr>
        </p:nvSpPr>
        <p:spPr>
          <a:xfrm>
            <a:off x="6096000" y="0"/>
            <a:ext cx="6096000" cy="6858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1237686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F7F7F7"/>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39788" y="660400"/>
            <a:ext cx="4481512" cy="701731"/>
          </a:xfrm>
          <a:prstGeom prst="rect">
            <a:avLst/>
          </a:prstGeom>
        </p:spPr>
        <p:txBody>
          <a:bodyPr lIns="0">
            <a:spAutoFit/>
          </a:bodyPr>
          <a:lstStyle>
            <a:lvl1pPr marL="0" indent="0">
              <a:buNone/>
              <a:defRPr sz="4400" b="0" i="0" baseline="0">
                <a:solidFill>
                  <a:schemeClr val="tx1"/>
                </a:solidFill>
                <a:latin typeface="Helvetica Neue Thin" charset="0"/>
                <a:ea typeface="Helvetica Neue Thin" charset="0"/>
                <a:cs typeface="Helvetica Neue Thin" charset="0"/>
              </a:defRPr>
            </a:lvl1pPr>
          </a:lstStyle>
          <a:p>
            <a:pPr lvl="0"/>
            <a:r>
              <a:rPr lang="fr-FR" dirty="0" err="1"/>
              <a:t>Title</a:t>
            </a:r>
            <a:r>
              <a:rPr lang="fr-FR" dirty="0"/>
              <a:t> </a:t>
            </a:r>
            <a:r>
              <a:rPr lang="fr-FR" dirty="0" err="1"/>
              <a:t>goes</a:t>
            </a:r>
            <a:r>
              <a:rPr lang="fr-FR" dirty="0"/>
              <a:t> </a:t>
            </a:r>
            <a:r>
              <a:rPr lang="fr-FR" dirty="0" err="1"/>
              <a:t>here</a:t>
            </a:r>
            <a:endParaRPr lang="fr-FR" dirty="0"/>
          </a:p>
        </p:txBody>
      </p:sp>
    </p:spTree>
    <p:extLst>
      <p:ext uri="{BB962C8B-B14F-4D97-AF65-F5344CB8AC3E}">
        <p14:creationId xmlns:p14="http://schemas.microsoft.com/office/powerpoint/2010/main" val="313176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etitors">
    <p:bg>
      <p:bgPr>
        <a:solidFill>
          <a:srgbClr val="F7F7F7"/>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39788" y="660400"/>
            <a:ext cx="4481512" cy="701731"/>
          </a:xfrm>
          <a:prstGeom prst="rect">
            <a:avLst/>
          </a:prstGeom>
        </p:spPr>
        <p:txBody>
          <a:bodyPr lIns="0">
            <a:spAutoFit/>
          </a:bodyPr>
          <a:lstStyle>
            <a:lvl1pPr marL="0" indent="0">
              <a:buNone/>
              <a:defRPr sz="4400" b="0" i="0" baseline="0">
                <a:solidFill>
                  <a:schemeClr val="tx1"/>
                </a:solidFill>
                <a:latin typeface="Helvetica Neue Thin" charset="0"/>
                <a:ea typeface="Helvetica Neue Thin" charset="0"/>
                <a:cs typeface="Helvetica Neue Thin" charset="0"/>
              </a:defRPr>
            </a:lvl1pPr>
          </a:lstStyle>
          <a:p>
            <a:pPr lvl="0"/>
            <a:r>
              <a:rPr lang="fr-FR" dirty="0" err="1"/>
              <a:t>Title</a:t>
            </a:r>
            <a:r>
              <a:rPr lang="fr-FR" dirty="0"/>
              <a:t> </a:t>
            </a:r>
            <a:r>
              <a:rPr lang="fr-FR" dirty="0" err="1"/>
              <a:t>goes</a:t>
            </a:r>
            <a:r>
              <a:rPr lang="fr-FR" dirty="0"/>
              <a:t> </a:t>
            </a:r>
            <a:r>
              <a:rPr lang="fr-FR" dirty="0" err="1"/>
              <a:t>here</a:t>
            </a:r>
            <a:endParaRPr lang="fr-FR" dirty="0"/>
          </a:p>
        </p:txBody>
      </p:sp>
      <p:sp>
        <p:nvSpPr>
          <p:cNvPr id="3" name="Picture Placeholder 2"/>
          <p:cNvSpPr>
            <a:spLocks noGrp="1"/>
          </p:cNvSpPr>
          <p:nvPr>
            <p:ph type="pic" sz="quarter" idx="11" hasCustomPrompt="1"/>
          </p:nvPr>
        </p:nvSpPr>
        <p:spPr>
          <a:xfrm>
            <a:off x="1172069" y="2515800"/>
            <a:ext cx="1872972" cy="1134250"/>
          </a:xfrm>
          <a:prstGeom prst="rect">
            <a:avLst/>
          </a:prstGeom>
        </p:spPr>
        <p:txBody>
          <a:bodyPr/>
          <a:lstStyle>
            <a:lvl1pPr marL="0" indent="0">
              <a:buNone/>
              <a:defRPr sz="1400">
                <a:latin typeface="HelveticaNeue-UltraLight" panose="02000206000000020004" pitchFamily="50"/>
              </a:defRPr>
            </a:lvl1pPr>
          </a:lstStyle>
          <a:p>
            <a:r>
              <a:rPr lang="fr-FR" dirty="0"/>
              <a:t>Click </a:t>
            </a:r>
            <a:r>
              <a:rPr lang="fr-FR" dirty="0" err="1"/>
              <a:t>icon</a:t>
            </a:r>
            <a:r>
              <a:rPr lang="fr-FR" dirty="0"/>
              <a:t> to </a:t>
            </a:r>
            <a:r>
              <a:rPr lang="fr-FR" dirty="0" err="1"/>
              <a:t>add</a:t>
            </a:r>
            <a:r>
              <a:rPr lang="fr-FR" dirty="0"/>
              <a:t> </a:t>
            </a:r>
            <a:r>
              <a:rPr lang="fr-FR" dirty="0" err="1"/>
              <a:t>competitor</a:t>
            </a:r>
            <a:r>
              <a:rPr lang="fr-FR" dirty="0"/>
              <a:t> logo</a:t>
            </a:r>
          </a:p>
        </p:txBody>
      </p:sp>
      <p:sp>
        <p:nvSpPr>
          <p:cNvPr id="13" name="Picture Placeholder 2"/>
          <p:cNvSpPr>
            <a:spLocks noGrp="1"/>
          </p:cNvSpPr>
          <p:nvPr>
            <p:ph type="pic" sz="quarter" idx="12" hasCustomPrompt="1"/>
          </p:nvPr>
        </p:nvSpPr>
        <p:spPr>
          <a:xfrm>
            <a:off x="3830366" y="2515800"/>
            <a:ext cx="1872972" cy="1134250"/>
          </a:xfrm>
          <a:prstGeom prst="rect">
            <a:avLst/>
          </a:prstGeom>
        </p:spPr>
        <p:txBody>
          <a:bodyPr/>
          <a:lstStyle>
            <a:lvl1pPr marL="0" indent="0">
              <a:buNone/>
              <a:defRPr sz="1400">
                <a:latin typeface="HelveticaNeue-UltraLight" panose="02000206000000020004" pitchFamily="50"/>
              </a:defRPr>
            </a:lvl1pPr>
          </a:lstStyle>
          <a:p>
            <a:r>
              <a:rPr lang="fr-FR" dirty="0"/>
              <a:t>Click </a:t>
            </a:r>
            <a:r>
              <a:rPr lang="fr-FR" dirty="0" err="1"/>
              <a:t>icon</a:t>
            </a:r>
            <a:r>
              <a:rPr lang="fr-FR" dirty="0"/>
              <a:t> to </a:t>
            </a:r>
            <a:r>
              <a:rPr lang="fr-FR" dirty="0" err="1"/>
              <a:t>add</a:t>
            </a:r>
            <a:r>
              <a:rPr lang="fr-FR" dirty="0"/>
              <a:t> </a:t>
            </a:r>
            <a:r>
              <a:rPr lang="fr-FR" dirty="0" err="1"/>
              <a:t>competitor</a:t>
            </a:r>
            <a:r>
              <a:rPr lang="fr-FR" dirty="0"/>
              <a:t> logo</a:t>
            </a:r>
          </a:p>
        </p:txBody>
      </p:sp>
      <p:sp>
        <p:nvSpPr>
          <p:cNvPr id="14" name="Picture Placeholder 2"/>
          <p:cNvSpPr>
            <a:spLocks noGrp="1"/>
          </p:cNvSpPr>
          <p:nvPr>
            <p:ph type="pic" sz="quarter" idx="13" hasCustomPrompt="1"/>
          </p:nvPr>
        </p:nvSpPr>
        <p:spPr>
          <a:xfrm>
            <a:off x="6488663" y="2515800"/>
            <a:ext cx="1872972" cy="1134250"/>
          </a:xfrm>
          <a:prstGeom prst="rect">
            <a:avLst/>
          </a:prstGeom>
        </p:spPr>
        <p:txBody>
          <a:bodyPr/>
          <a:lstStyle>
            <a:lvl1pPr marL="0" indent="0">
              <a:buNone/>
              <a:defRPr sz="1400">
                <a:latin typeface="HelveticaNeue-UltraLight" panose="02000206000000020004" pitchFamily="50"/>
              </a:defRPr>
            </a:lvl1pPr>
          </a:lstStyle>
          <a:p>
            <a:r>
              <a:rPr lang="fr-FR" dirty="0"/>
              <a:t>Click </a:t>
            </a:r>
            <a:r>
              <a:rPr lang="fr-FR" dirty="0" err="1"/>
              <a:t>icon</a:t>
            </a:r>
            <a:r>
              <a:rPr lang="fr-FR" dirty="0"/>
              <a:t> to </a:t>
            </a:r>
            <a:r>
              <a:rPr lang="fr-FR" dirty="0" err="1"/>
              <a:t>add</a:t>
            </a:r>
            <a:r>
              <a:rPr lang="fr-FR" dirty="0"/>
              <a:t> </a:t>
            </a:r>
            <a:r>
              <a:rPr lang="fr-FR" dirty="0" err="1"/>
              <a:t>competitor</a:t>
            </a:r>
            <a:r>
              <a:rPr lang="fr-FR" dirty="0"/>
              <a:t> logo</a:t>
            </a:r>
          </a:p>
        </p:txBody>
      </p:sp>
      <p:sp>
        <p:nvSpPr>
          <p:cNvPr id="15" name="Picture Placeholder 2"/>
          <p:cNvSpPr>
            <a:spLocks noGrp="1"/>
          </p:cNvSpPr>
          <p:nvPr>
            <p:ph type="pic" sz="quarter" idx="14" hasCustomPrompt="1"/>
          </p:nvPr>
        </p:nvSpPr>
        <p:spPr>
          <a:xfrm>
            <a:off x="9146960" y="2515800"/>
            <a:ext cx="1872972" cy="1134250"/>
          </a:xfrm>
          <a:prstGeom prst="rect">
            <a:avLst/>
          </a:prstGeom>
        </p:spPr>
        <p:txBody>
          <a:bodyPr/>
          <a:lstStyle>
            <a:lvl1pPr marL="0" indent="0">
              <a:buNone/>
              <a:defRPr sz="1400">
                <a:latin typeface="HelveticaNeue-UltraLight" panose="02000206000000020004" pitchFamily="50"/>
              </a:defRPr>
            </a:lvl1pPr>
          </a:lstStyle>
          <a:p>
            <a:r>
              <a:rPr lang="fr-FR" dirty="0"/>
              <a:t>Click </a:t>
            </a:r>
            <a:r>
              <a:rPr lang="fr-FR" dirty="0" err="1"/>
              <a:t>icon</a:t>
            </a:r>
            <a:r>
              <a:rPr lang="fr-FR" dirty="0"/>
              <a:t> to </a:t>
            </a:r>
            <a:r>
              <a:rPr lang="fr-FR" dirty="0" err="1"/>
              <a:t>add</a:t>
            </a:r>
            <a:r>
              <a:rPr lang="fr-FR" dirty="0"/>
              <a:t> </a:t>
            </a:r>
            <a:r>
              <a:rPr lang="fr-FR" dirty="0" err="1"/>
              <a:t>competitor</a:t>
            </a:r>
            <a:r>
              <a:rPr lang="fr-FR" dirty="0"/>
              <a:t> logo</a:t>
            </a:r>
          </a:p>
        </p:txBody>
      </p:sp>
      <p:sp>
        <p:nvSpPr>
          <p:cNvPr id="16" name="Picture Placeholder 2"/>
          <p:cNvSpPr>
            <a:spLocks noGrp="1"/>
          </p:cNvSpPr>
          <p:nvPr>
            <p:ph type="pic" sz="quarter" idx="15" hasCustomPrompt="1"/>
          </p:nvPr>
        </p:nvSpPr>
        <p:spPr>
          <a:xfrm>
            <a:off x="1172069" y="4167046"/>
            <a:ext cx="1872972" cy="1134250"/>
          </a:xfrm>
          <a:prstGeom prst="rect">
            <a:avLst/>
          </a:prstGeom>
        </p:spPr>
        <p:txBody>
          <a:bodyPr/>
          <a:lstStyle>
            <a:lvl1pPr marL="0" indent="0">
              <a:buNone/>
              <a:defRPr sz="1400">
                <a:latin typeface="HelveticaNeue-UltraLight" panose="02000206000000020004" pitchFamily="50"/>
              </a:defRPr>
            </a:lvl1pPr>
          </a:lstStyle>
          <a:p>
            <a:r>
              <a:rPr lang="fr-FR" dirty="0"/>
              <a:t>Click </a:t>
            </a:r>
            <a:r>
              <a:rPr lang="fr-FR" dirty="0" err="1"/>
              <a:t>icon</a:t>
            </a:r>
            <a:r>
              <a:rPr lang="fr-FR" dirty="0"/>
              <a:t> to </a:t>
            </a:r>
            <a:r>
              <a:rPr lang="fr-FR" dirty="0" err="1"/>
              <a:t>add</a:t>
            </a:r>
            <a:r>
              <a:rPr lang="fr-FR" dirty="0"/>
              <a:t> </a:t>
            </a:r>
            <a:r>
              <a:rPr lang="fr-FR" dirty="0" err="1"/>
              <a:t>competitor</a:t>
            </a:r>
            <a:r>
              <a:rPr lang="fr-FR" dirty="0"/>
              <a:t> logo</a:t>
            </a:r>
          </a:p>
        </p:txBody>
      </p:sp>
      <p:sp>
        <p:nvSpPr>
          <p:cNvPr id="17" name="Picture Placeholder 2"/>
          <p:cNvSpPr>
            <a:spLocks noGrp="1"/>
          </p:cNvSpPr>
          <p:nvPr>
            <p:ph type="pic" sz="quarter" idx="16" hasCustomPrompt="1"/>
          </p:nvPr>
        </p:nvSpPr>
        <p:spPr>
          <a:xfrm>
            <a:off x="3830366" y="4167046"/>
            <a:ext cx="1872972" cy="1134250"/>
          </a:xfrm>
          <a:prstGeom prst="rect">
            <a:avLst/>
          </a:prstGeom>
        </p:spPr>
        <p:txBody>
          <a:bodyPr/>
          <a:lstStyle>
            <a:lvl1pPr marL="0" indent="0">
              <a:buNone/>
              <a:defRPr sz="1400">
                <a:latin typeface="HelveticaNeue-UltraLight" panose="02000206000000020004" pitchFamily="50"/>
              </a:defRPr>
            </a:lvl1pPr>
          </a:lstStyle>
          <a:p>
            <a:r>
              <a:rPr lang="fr-FR" dirty="0"/>
              <a:t>Click </a:t>
            </a:r>
            <a:r>
              <a:rPr lang="fr-FR" dirty="0" err="1"/>
              <a:t>icon</a:t>
            </a:r>
            <a:r>
              <a:rPr lang="fr-FR" dirty="0"/>
              <a:t> to </a:t>
            </a:r>
            <a:r>
              <a:rPr lang="fr-FR" dirty="0" err="1"/>
              <a:t>add</a:t>
            </a:r>
            <a:r>
              <a:rPr lang="fr-FR" dirty="0"/>
              <a:t> </a:t>
            </a:r>
            <a:r>
              <a:rPr lang="fr-FR" dirty="0" err="1"/>
              <a:t>competitor</a:t>
            </a:r>
            <a:r>
              <a:rPr lang="fr-FR" dirty="0"/>
              <a:t> logo</a:t>
            </a:r>
          </a:p>
        </p:txBody>
      </p:sp>
      <p:sp>
        <p:nvSpPr>
          <p:cNvPr id="18" name="Picture Placeholder 2"/>
          <p:cNvSpPr>
            <a:spLocks noGrp="1"/>
          </p:cNvSpPr>
          <p:nvPr>
            <p:ph type="pic" sz="quarter" idx="17" hasCustomPrompt="1"/>
          </p:nvPr>
        </p:nvSpPr>
        <p:spPr>
          <a:xfrm>
            <a:off x="6488663" y="4167046"/>
            <a:ext cx="1872972" cy="1134250"/>
          </a:xfrm>
          <a:prstGeom prst="rect">
            <a:avLst/>
          </a:prstGeom>
        </p:spPr>
        <p:txBody>
          <a:bodyPr/>
          <a:lstStyle>
            <a:lvl1pPr marL="0" indent="0">
              <a:buNone/>
              <a:defRPr sz="1400">
                <a:latin typeface="HelveticaNeue-UltraLight" panose="02000206000000020004" pitchFamily="50"/>
              </a:defRPr>
            </a:lvl1pPr>
          </a:lstStyle>
          <a:p>
            <a:r>
              <a:rPr lang="fr-FR" dirty="0"/>
              <a:t>Click </a:t>
            </a:r>
            <a:r>
              <a:rPr lang="fr-FR" dirty="0" err="1"/>
              <a:t>icon</a:t>
            </a:r>
            <a:r>
              <a:rPr lang="fr-FR" dirty="0"/>
              <a:t> to </a:t>
            </a:r>
            <a:r>
              <a:rPr lang="fr-FR" dirty="0" err="1"/>
              <a:t>add</a:t>
            </a:r>
            <a:r>
              <a:rPr lang="fr-FR" dirty="0"/>
              <a:t> </a:t>
            </a:r>
            <a:r>
              <a:rPr lang="fr-FR" dirty="0" err="1"/>
              <a:t>competitor</a:t>
            </a:r>
            <a:r>
              <a:rPr lang="fr-FR" dirty="0"/>
              <a:t> logo</a:t>
            </a:r>
          </a:p>
        </p:txBody>
      </p:sp>
      <p:sp>
        <p:nvSpPr>
          <p:cNvPr id="19" name="Picture Placeholder 2"/>
          <p:cNvSpPr>
            <a:spLocks noGrp="1"/>
          </p:cNvSpPr>
          <p:nvPr>
            <p:ph type="pic" sz="quarter" idx="18" hasCustomPrompt="1"/>
          </p:nvPr>
        </p:nvSpPr>
        <p:spPr>
          <a:xfrm>
            <a:off x="9146960" y="4167046"/>
            <a:ext cx="1872972" cy="1134250"/>
          </a:xfrm>
          <a:prstGeom prst="rect">
            <a:avLst/>
          </a:prstGeom>
        </p:spPr>
        <p:txBody>
          <a:bodyPr/>
          <a:lstStyle>
            <a:lvl1pPr marL="0" indent="0">
              <a:buNone/>
              <a:defRPr sz="1400">
                <a:latin typeface="HelveticaNeue-UltraLight" panose="02000206000000020004" pitchFamily="50"/>
              </a:defRPr>
            </a:lvl1pPr>
          </a:lstStyle>
          <a:p>
            <a:r>
              <a:rPr lang="fr-FR" dirty="0"/>
              <a:t>Click </a:t>
            </a:r>
            <a:r>
              <a:rPr lang="fr-FR" dirty="0" err="1"/>
              <a:t>icon</a:t>
            </a:r>
            <a:r>
              <a:rPr lang="fr-FR" dirty="0"/>
              <a:t> to </a:t>
            </a:r>
            <a:r>
              <a:rPr lang="fr-FR" dirty="0" err="1"/>
              <a:t>add</a:t>
            </a:r>
            <a:r>
              <a:rPr lang="fr-FR" dirty="0"/>
              <a:t> </a:t>
            </a:r>
            <a:r>
              <a:rPr lang="fr-FR" dirty="0" err="1"/>
              <a:t>competitor</a:t>
            </a:r>
            <a:r>
              <a:rPr lang="fr-FR" dirty="0"/>
              <a:t> logo</a:t>
            </a:r>
          </a:p>
        </p:txBody>
      </p:sp>
    </p:spTree>
    <p:extLst>
      <p:ext uri="{BB962C8B-B14F-4D97-AF65-F5344CB8AC3E}">
        <p14:creationId xmlns:p14="http://schemas.microsoft.com/office/powerpoint/2010/main" val="154145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nders">
    <p:bg>
      <p:bgPr>
        <a:solidFill>
          <a:srgbClr val="F7F7F7"/>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39788" y="660400"/>
            <a:ext cx="4481512" cy="701731"/>
          </a:xfrm>
          <a:prstGeom prst="rect">
            <a:avLst/>
          </a:prstGeom>
        </p:spPr>
        <p:txBody>
          <a:bodyPr lIns="0">
            <a:spAutoFit/>
          </a:bodyPr>
          <a:lstStyle>
            <a:lvl1pPr marL="0" indent="0">
              <a:buNone/>
              <a:defRPr sz="4400" b="0" i="0" baseline="0">
                <a:solidFill>
                  <a:schemeClr val="tx1"/>
                </a:solidFill>
                <a:latin typeface="Helvetica Neue Thin" charset="0"/>
                <a:ea typeface="Helvetica Neue Thin" charset="0"/>
                <a:cs typeface="Helvetica Neue Thin" charset="0"/>
              </a:defRPr>
            </a:lvl1pPr>
          </a:lstStyle>
          <a:p>
            <a:pPr lvl="0"/>
            <a:r>
              <a:rPr lang="fr-FR" dirty="0" err="1"/>
              <a:t>Title</a:t>
            </a:r>
            <a:r>
              <a:rPr lang="fr-FR" dirty="0"/>
              <a:t> </a:t>
            </a:r>
            <a:r>
              <a:rPr lang="fr-FR" dirty="0" err="1"/>
              <a:t>goes</a:t>
            </a:r>
            <a:r>
              <a:rPr lang="fr-FR" dirty="0"/>
              <a:t> </a:t>
            </a:r>
            <a:r>
              <a:rPr lang="fr-FR" dirty="0" err="1"/>
              <a:t>here</a:t>
            </a:r>
            <a:endParaRPr lang="fr-FR" dirty="0"/>
          </a:p>
        </p:txBody>
      </p:sp>
      <p:sp>
        <p:nvSpPr>
          <p:cNvPr id="10" name="Picture Placeholder 2"/>
          <p:cNvSpPr>
            <a:spLocks noGrp="1"/>
          </p:cNvSpPr>
          <p:nvPr>
            <p:ph type="pic" sz="quarter" idx="11" hasCustomPrompt="1"/>
          </p:nvPr>
        </p:nvSpPr>
        <p:spPr>
          <a:xfrm>
            <a:off x="1413649" y="1907253"/>
            <a:ext cx="1588275" cy="1588275"/>
          </a:xfrm>
          <a:prstGeom prst="ellipse">
            <a:avLst/>
          </a:prstGeom>
        </p:spPr>
        <p:txBody>
          <a:bodyPr>
            <a:normAutofit/>
          </a:bodyPr>
          <a:lstStyle>
            <a:lvl1pPr marL="0" indent="0">
              <a:buNone/>
              <a:defRPr sz="2000">
                <a:latin typeface="HelveticaNeue-UltraLight" panose="02000206000000020004" pitchFamily="50"/>
              </a:defRPr>
            </a:lvl1pPr>
          </a:lstStyle>
          <a:p>
            <a:r>
              <a:rPr lang="fr-FR" dirty="0"/>
              <a:t>Picture</a:t>
            </a:r>
          </a:p>
        </p:txBody>
      </p:sp>
      <p:sp>
        <p:nvSpPr>
          <p:cNvPr id="11" name="Picture Placeholder 2"/>
          <p:cNvSpPr>
            <a:spLocks noGrp="1"/>
          </p:cNvSpPr>
          <p:nvPr>
            <p:ph type="pic" sz="quarter" idx="12" hasCustomPrompt="1"/>
          </p:nvPr>
        </p:nvSpPr>
        <p:spPr>
          <a:xfrm>
            <a:off x="5303478" y="1907253"/>
            <a:ext cx="1588275" cy="1588275"/>
          </a:xfrm>
          <a:prstGeom prst="ellipse">
            <a:avLst/>
          </a:prstGeom>
        </p:spPr>
        <p:txBody>
          <a:bodyPr>
            <a:normAutofit/>
          </a:bodyPr>
          <a:lstStyle>
            <a:lvl1pPr marL="0" indent="0">
              <a:buNone/>
              <a:defRPr sz="2000">
                <a:latin typeface="HelveticaNeue-UltraLight" panose="02000206000000020004" pitchFamily="50"/>
              </a:defRPr>
            </a:lvl1pPr>
          </a:lstStyle>
          <a:p>
            <a:r>
              <a:rPr lang="fr-FR" dirty="0"/>
              <a:t>Picture</a:t>
            </a:r>
          </a:p>
        </p:txBody>
      </p:sp>
      <p:sp>
        <p:nvSpPr>
          <p:cNvPr id="12" name="Picture Placeholder 2"/>
          <p:cNvSpPr>
            <a:spLocks noGrp="1"/>
          </p:cNvSpPr>
          <p:nvPr>
            <p:ph type="pic" sz="quarter" idx="13" hasCustomPrompt="1"/>
          </p:nvPr>
        </p:nvSpPr>
        <p:spPr>
          <a:xfrm>
            <a:off x="9193307" y="1907253"/>
            <a:ext cx="1588275" cy="1588275"/>
          </a:xfrm>
          <a:prstGeom prst="ellipse">
            <a:avLst/>
          </a:prstGeom>
        </p:spPr>
        <p:txBody>
          <a:bodyPr>
            <a:normAutofit/>
          </a:bodyPr>
          <a:lstStyle>
            <a:lvl1pPr marL="0" indent="0">
              <a:buNone/>
              <a:defRPr sz="2000">
                <a:latin typeface="HelveticaNeue-UltraLight" panose="02000206000000020004" pitchFamily="50"/>
              </a:defRPr>
            </a:lvl1pPr>
          </a:lstStyle>
          <a:p>
            <a:r>
              <a:rPr lang="fr-FR" dirty="0"/>
              <a:t>Picture</a:t>
            </a:r>
          </a:p>
        </p:txBody>
      </p:sp>
    </p:spTree>
    <p:extLst>
      <p:ext uri="{BB962C8B-B14F-4D97-AF65-F5344CB8AC3E}">
        <p14:creationId xmlns:p14="http://schemas.microsoft.com/office/powerpoint/2010/main" val="3279063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rget">
    <p:bg>
      <p:bgPr>
        <a:solidFill>
          <a:srgbClr val="F7F7F7"/>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2095500" y="2084199"/>
            <a:ext cx="1961858" cy="1961858"/>
          </a:xfrm>
          <a:prstGeom prst="ellipse">
            <a:avLst/>
          </a:prstGeom>
        </p:spPr>
        <p:txBody>
          <a:bodyPr/>
          <a:lstStyle>
            <a:lvl1pPr>
              <a:defRPr>
                <a:latin typeface="HelveticaNeue-UltraLight" panose="02000206000000020004" pitchFamily="50"/>
              </a:defRPr>
            </a:lvl1pPr>
          </a:lstStyle>
          <a:p>
            <a:endParaRPr lang="fr-FR" dirty="0"/>
          </a:p>
        </p:txBody>
      </p:sp>
      <p:sp>
        <p:nvSpPr>
          <p:cNvPr id="3" name="Picture Placeholder 2"/>
          <p:cNvSpPr>
            <a:spLocks noGrp="1"/>
          </p:cNvSpPr>
          <p:nvPr>
            <p:ph type="pic" sz="quarter" idx="11"/>
          </p:nvPr>
        </p:nvSpPr>
        <p:spPr>
          <a:xfrm>
            <a:off x="8134642" y="2149621"/>
            <a:ext cx="1961858" cy="1961858"/>
          </a:xfrm>
          <a:prstGeom prst="ellipse">
            <a:avLst/>
          </a:prstGeom>
        </p:spPr>
        <p:txBody>
          <a:bodyPr/>
          <a:lstStyle>
            <a:lvl1pPr>
              <a:defRPr>
                <a:latin typeface="HelveticaNeue-UltraLight" panose="02000206000000020004" pitchFamily="50"/>
              </a:defRPr>
            </a:lvl1pPr>
          </a:lstStyle>
          <a:p>
            <a:endParaRPr lang="fr-FR" dirty="0"/>
          </a:p>
        </p:txBody>
      </p:sp>
      <p:sp>
        <p:nvSpPr>
          <p:cNvPr id="4" name="Text Placeholder 3"/>
          <p:cNvSpPr>
            <a:spLocks noGrp="1"/>
          </p:cNvSpPr>
          <p:nvPr>
            <p:ph type="body" sz="quarter" idx="12" hasCustomPrompt="1"/>
          </p:nvPr>
        </p:nvSpPr>
        <p:spPr>
          <a:xfrm>
            <a:off x="839788" y="660400"/>
            <a:ext cx="4481512" cy="701731"/>
          </a:xfrm>
          <a:prstGeom prst="rect">
            <a:avLst/>
          </a:prstGeom>
        </p:spPr>
        <p:txBody>
          <a:bodyPr lIns="0">
            <a:spAutoFit/>
          </a:bodyPr>
          <a:lstStyle>
            <a:lvl1pPr marL="0" indent="0">
              <a:buNone/>
              <a:defRPr sz="4400" b="0" i="0" baseline="0">
                <a:solidFill>
                  <a:schemeClr val="tx1"/>
                </a:solidFill>
                <a:latin typeface="Helvetica Neue Thin" charset="0"/>
                <a:ea typeface="Helvetica Neue Thin" charset="0"/>
                <a:cs typeface="Helvetica Neue Thin" charset="0"/>
              </a:defRPr>
            </a:lvl1pPr>
          </a:lstStyle>
          <a:p>
            <a:pPr lvl="0"/>
            <a:r>
              <a:rPr lang="fr-FR" dirty="0" err="1"/>
              <a:t>Title</a:t>
            </a:r>
            <a:r>
              <a:rPr lang="fr-FR" dirty="0"/>
              <a:t> </a:t>
            </a:r>
            <a:r>
              <a:rPr lang="fr-FR" dirty="0" err="1"/>
              <a:t>goes</a:t>
            </a:r>
            <a:r>
              <a:rPr lang="fr-FR" dirty="0"/>
              <a:t> </a:t>
            </a:r>
            <a:r>
              <a:rPr lang="fr-FR" dirty="0" err="1"/>
              <a:t>here</a:t>
            </a:r>
            <a:endParaRPr lang="fr-FR" dirty="0"/>
          </a:p>
        </p:txBody>
      </p:sp>
    </p:spTree>
    <p:extLst>
      <p:ext uri="{BB962C8B-B14F-4D97-AF65-F5344CB8AC3E}">
        <p14:creationId xmlns:p14="http://schemas.microsoft.com/office/powerpoint/2010/main" val="1446326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7F7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338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or.fr">
    <p:bg>
      <p:bgPr>
        <a:solidFill>
          <a:srgbClr val="1B1B1B"/>
        </a:solidFill>
        <a:effectLst/>
      </p:bgPr>
    </p:bg>
    <p:spTree>
      <p:nvGrpSpPr>
        <p:cNvPr id="1" name=""/>
        <p:cNvGrpSpPr/>
        <p:nvPr/>
      </p:nvGrpSpPr>
      <p:grpSpPr>
        <a:xfrm>
          <a:off x="0" y="0"/>
          <a:ext cx="0" cy="0"/>
          <a:chOff x="0" y="0"/>
          <a:chExt cx="0" cy="0"/>
        </a:xfrm>
      </p:grpSpPr>
      <p:sp>
        <p:nvSpPr>
          <p:cNvPr id="2" name="TextBox 1"/>
          <p:cNvSpPr txBox="1"/>
          <p:nvPr userDrawn="1"/>
        </p:nvSpPr>
        <p:spPr>
          <a:xfrm>
            <a:off x="839788" y="1600200"/>
            <a:ext cx="4413250" cy="1938992"/>
          </a:xfrm>
          <a:prstGeom prst="rect">
            <a:avLst/>
          </a:prstGeom>
          <a:noFill/>
        </p:spPr>
        <p:txBody>
          <a:bodyPr wrap="square" lIns="0" rtlCol="0">
            <a:spAutoFit/>
          </a:bodyPr>
          <a:lstStyle/>
          <a:p>
            <a:r>
              <a:rPr lang="fr-FR" sz="4000" dirty="0" err="1">
                <a:latin typeface="HelveticaNeue-UltraLight" panose="02000206000000020004" pitchFamily="50"/>
              </a:rPr>
              <a:t>Proudly</a:t>
            </a:r>
            <a:r>
              <a:rPr lang="fr-FR" sz="4000" dirty="0">
                <a:latin typeface="HelveticaNeue-UltraLight" panose="02000206000000020004" pitchFamily="50"/>
              </a:rPr>
              <a:t> made </a:t>
            </a:r>
            <a:br>
              <a:rPr lang="fr-FR" sz="4000" dirty="0">
                <a:latin typeface="HelveticaNeue-UltraLight" panose="02000206000000020004" pitchFamily="50"/>
              </a:rPr>
            </a:br>
            <a:r>
              <a:rPr lang="fr-FR" sz="4000" dirty="0">
                <a:latin typeface="HelveticaNeue-UltraLight" panose="02000206000000020004" pitchFamily="50"/>
              </a:rPr>
              <a:t>by</a:t>
            </a:r>
            <a:r>
              <a:rPr lang="fr-FR" sz="4000" dirty="0">
                <a:solidFill>
                  <a:schemeClr val="tx1">
                    <a:lumMod val="60000"/>
                    <a:lumOff val="40000"/>
                  </a:schemeClr>
                </a:solidFill>
                <a:latin typeface="HelveticaNeue-UltraLight" panose="02000206000000020004" pitchFamily="50"/>
              </a:rPr>
              <a:t> </a:t>
            </a:r>
            <a:r>
              <a:rPr lang="fr-FR" sz="4000" dirty="0">
                <a:solidFill>
                  <a:schemeClr val="bg1"/>
                </a:solidFill>
                <a:latin typeface="HelveticaNeue-UltraLight" panose="02000206000000020004" pitchFamily="50"/>
              </a:rPr>
              <a:t>Slidor.</a:t>
            </a:r>
          </a:p>
          <a:p>
            <a:r>
              <a:rPr lang="fr-FR" sz="4000" dirty="0" err="1">
                <a:latin typeface="HelveticaNeue-UltraLight" panose="02000206000000020004" pitchFamily="50"/>
              </a:rPr>
              <a:t>With</a:t>
            </a:r>
            <a:r>
              <a:rPr lang="fr-FR" sz="4000" dirty="0">
                <a:solidFill>
                  <a:schemeClr val="bg1"/>
                </a:solidFill>
                <a:latin typeface="HelveticaNeue-UltraLight" panose="02000206000000020004" pitchFamily="50"/>
              </a:rPr>
              <a:t> </a:t>
            </a:r>
          </a:p>
        </p:txBody>
      </p:sp>
      <p:sp>
        <p:nvSpPr>
          <p:cNvPr id="3" name="Freeform 111"/>
          <p:cNvSpPr>
            <a:spLocks/>
          </p:cNvSpPr>
          <p:nvPr userDrawn="1"/>
        </p:nvSpPr>
        <p:spPr bwMode="auto">
          <a:xfrm>
            <a:off x="2047875" y="2983070"/>
            <a:ext cx="468680" cy="410716"/>
          </a:xfrm>
          <a:custGeom>
            <a:avLst/>
            <a:gdLst>
              <a:gd name="T0" fmla="*/ 0 w 248"/>
              <a:gd name="T1" fmla="*/ 64 h 217"/>
              <a:gd name="T2" fmla="*/ 123 w 248"/>
              <a:gd name="T3" fmla="*/ 217 h 217"/>
              <a:gd name="T4" fmla="*/ 248 w 248"/>
              <a:gd name="T5" fmla="*/ 66 h 217"/>
              <a:gd name="T6" fmla="*/ 189 w 248"/>
              <a:gd name="T7" fmla="*/ 1 h 217"/>
              <a:gd name="T8" fmla="*/ 124 w 248"/>
              <a:gd name="T9" fmla="*/ 57 h 217"/>
              <a:gd name="T10" fmla="*/ 61 w 248"/>
              <a:gd name="T11" fmla="*/ 1 h 217"/>
              <a:gd name="T12" fmla="*/ 0 w 248"/>
              <a:gd name="T13" fmla="*/ 64 h 217"/>
            </a:gdLst>
            <a:ahLst/>
            <a:cxnLst>
              <a:cxn ang="0">
                <a:pos x="T0" y="T1"/>
              </a:cxn>
              <a:cxn ang="0">
                <a:pos x="T2" y="T3"/>
              </a:cxn>
              <a:cxn ang="0">
                <a:pos x="T4" y="T5"/>
              </a:cxn>
              <a:cxn ang="0">
                <a:pos x="T6" y="T7"/>
              </a:cxn>
              <a:cxn ang="0">
                <a:pos x="T8" y="T9"/>
              </a:cxn>
              <a:cxn ang="0">
                <a:pos x="T10" y="T11"/>
              </a:cxn>
              <a:cxn ang="0">
                <a:pos x="T12" y="T13"/>
              </a:cxn>
            </a:cxnLst>
            <a:rect l="0" t="0" r="r" b="b"/>
            <a:pathLst>
              <a:path w="248" h="217">
                <a:moveTo>
                  <a:pt x="0" y="64"/>
                </a:moveTo>
                <a:cubicBezTo>
                  <a:pt x="0" y="144"/>
                  <a:pt x="123" y="217"/>
                  <a:pt x="123" y="217"/>
                </a:cubicBezTo>
                <a:cubicBezTo>
                  <a:pt x="123" y="217"/>
                  <a:pt x="248" y="146"/>
                  <a:pt x="248" y="66"/>
                </a:cubicBezTo>
                <a:cubicBezTo>
                  <a:pt x="248" y="33"/>
                  <a:pt x="225" y="2"/>
                  <a:pt x="189" y="1"/>
                </a:cubicBezTo>
                <a:cubicBezTo>
                  <a:pt x="155" y="1"/>
                  <a:pt x="124" y="24"/>
                  <a:pt x="124" y="57"/>
                </a:cubicBezTo>
                <a:cubicBezTo>
                  <a:pt x="124" y="24"/>
                  <a:pt x="94" y="1"/>
                  <a:pt x="61" y="1"/>
                </a:cubicBezTo>
                <a:cubicBezTo>
                  <a:pt x="25" y="0"/>
                  <a:pt x="0" y="31"/>
                  <a:pt x="0" y="64"/>
                </a:cubicBezTo>
                <a:close/>
              </a:path>
            </a:pathLst>
          </a:custGeom>
          <a:noFill/>
          <a:ln w="28575" cap="flat">
            <a:solidFill>
              <a:srgbClr val="FE13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375" y="6438900"/>
            <a:ext cx="1235204" cy="254000"/>
          </a:xfrm>
          <a:prstGeom prst="rect">
            <a:avLst/>
          </a:prstGeom>
        </p:spPr>
      </p:pic>
      <p:sp>
        <p:nvSpPr>
          <p:cNvPr id="5" name="TextBox 4"/>
          <p:cNvSpPr txBox="1"/>
          <p:nvPr userDrawn="1"/>
        </p:nvSpPr>
        <p:spPr>
          <a:xfrm>
            <a:off x="2773363" y="2831306"/>
            <a:ext cx="2630487" cy="707886"/>
          </a:xfrm>
          <a:prstGeom prst="rect">
            <a:avLst/>
          </a:prstGeom>
          <a:noFill/>
        </p:spPr>
        <p:txBody>
          <a:bodyPr wrap="square" lIns="0" rtlCol="0">
            <a:spAutoFit/>
          </a:bodyPr>
          <a:lstStyle/>
          <a:p>
            <a:r>
              <a:rPr lang="fr-FR" sz="4000" dirty="0">
                <a:latin typeface="HelveticaNeue-UltraLight" panose="02000206000000020004" pitchFamily="50"/>
              </a:rPr>
              <a:t>from Paris.</a:t>
            </a:r>
          </a:p>
        </p:txBody>
      </p:sp>
      <p:sp>
        <p:nvSpPr>
          <p:cNvPr id="6" name="Rectangle 5">
            <a:hlinkClick r:id="rId3"/>
          </p:cNvPr>
          <p:cNvSpPr/>
          <p:nvPr userDrawn="1"/>
        </p:nvSpPr>
        <p:spPr>
          <a:xfrm>
            <a:off x="839788" y="4083862"/>
            <a:ext cx="3770312" cy="838200"/>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spc="600" dirty="0">
                <a:solidFill>
                  <a:schemeClr val="tx1">
                    <a:lumMod val="60000"/>
                    <a:lumOff val="40000"/>
                  </a:schemeClr>
                </a:solidFill>
                <a:latin typeface="Helvetica Neue Thin" charset="0"/>
                <a:ea typeface="Helvetica Neue Thin" charset="0"/>
                <a:cs typeface="Helvetica Neue Thin" charset="0"/>
                <a:sym typeface="Wingdings" panose="05000000000000000000" pitchFamily="2" charset="2"/>
              </a:rPr>
              <a:t>SAY HELLO</a:t>
            </a:r>
            <a:endParaRPr lang="fr-FR" b="0" i="0" spc="600" dirty="0">
              <a:solidFill>
                <a:schemeClr val="tx1">
                  <a:lumMod val="60000"/>
                  <a:lumOff val="40000"/>
                </a:schemeClr>
              </a:solidFill>
              <a:latin typeface="Helvetica Neue Thin" charset="0"/>
              <a:ea typeface="Helvetica Neue Thin" charset="0"/>
              <a:cs typeface="Helvetica Neue Thin" charset="0"/>
            </a:endParaRPr>
          </a:p>
        </p:txBody>
      </p:sp>
      <p:grpSp>
        <p:nvGrpSpPr>
          <p:cNvPr id="7" name="Group 6"/>
          <p:cNvGrpSpPr/>
          <p:nvPr userDrawn="1"/>
        </p:nvGrpSpPr>
        <p:grpSpPr>
          <a:xfrm>
            <a:off x="6535172" y="3836900"/>
            <a:ext cx="5656828" cy="3021100"/>
            <a:chOff x="5818189" y="1958042"/>
            <a:chExt cx="5656828" cy="3021100"/>
          </a:xfrm>
        </p:grpSpPr>
        <p:sp>
          <p:nvSpPr>
            <p:cNvPr id="8" name="Freeform 7"/>
            <p:cNvSpPr>
              <a:spLocks/>
            </p:cNvSpPr>
            <p:nvPr/>
          </p:nvSpPr>
          <p:spPr bwMode="auto">
            <a:xfrm>
              <a:off x="8927532" y="2652277"/>
              <a:ext cx="673642" cy="267693"/>
            </a:xfrm>
            <a:custGeom>
              <a:avLst/>
              <a:gdLst>
                <a:gd name="T0" fmla="*/ 91 w 114"/>
                <a:gd name="T1" fmla="*/ 45 h 45"/>
                <a:gd name="T2" fmla="*/ 20 w 114"/>
                <a:gd name="T3" fmla="*/ 45 h 45"/>
                <a:gd name="T4" fmla="*/ 0 w 114"/>
                <a:gd name="T5" fmla="*/ 25 h 45"/>
                <a:gd name="T6" fmla="*/ 20 w 114"/>
                <a:gd name="T7" fmla="*/ 5 h 45"/>
                <a:gd name="T8" fmla="*/ 33 w 114"/>
                <a:gd name="T9" fmla="*/ 10 h 45"/>
                <a:gd name="T10" fmla="*/ 34 w 114"/>
                <a:gd name="T11" fmla="*/ 16 h 45"/>
                <a:gd name="T12" fmla="*/ 28 w 114"/>
                <a:gd name="T13" fmla="*/ 16 h 45"/>
                <a:gd name="T14" fmla="*/ 20 w 114"/>
                <a:gd name="T15" fmla="*/ 13 h 45"/>
                <a:gd name="T16" fmla="*/ 8 w 114"/>
                <a:gd name="T17" fmla="*/ 25 h 45"/>
                <a:gd name="T18" fmla="*/ 20 w 114"/>
                <a:gd name="T19" fmla="*/ 37 h 45"/>
                <a:gd name="T20" fmla="*/ 91 w 114"/>
                <a:gd name="T21" fmla="*/ 37 h 45"/>
                <a:gd name="T22" fmla="*/ 106 w 114"/>
                <a:gd name="T23" fmla="*/ 22 h 45"/>
                <a:gd name="T24" fmla="*/ 91 w 114"/>
                <a:gd name="T25" fmla="*/ 8 h 45"/>
                <a:gd name="T26" fmla="*/ 81 w 114"/>
                <a:gd name="T27" fmla="*/ 13 h 45"/>
                <a:gd name="T28" fmla="*/ 75 w 114"/>
                <a:gd name="T29" fmla="*/ 13 h 45"/>
                <a:gd name="T30" fmla="*/ 75 w 114"/>
                <a:gd name="T31" fmla="*/ 8 h 45"/>
                <a:gd name="T32" fmla="*/ 91 w 114"/>
                <a:gd name="T33" fmla="*/ 0 h 45"/>
                <a:gd name="T34" fmla="*/ 114 w 114"/>
                <a:gd name="T35" fmla="*/ 22 h 45"/>
                <a:gd name="T36" fmla="*/ 91 w 114"/>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45">
                  <a:moveTo>
                    <a:pt x="91" y="45"/>
                  </a:moveTo>
                  <a:cubicBezTo>
                    <a:pt x="20" y="45"/>
                    <a:pt x="20" y="45"/>
                    <a:pt x="20" y="45"/>
                  </a:cubicBezTo>
                  <a:cubicBezTo>
                    <a:pt x="9" y="45"/>
                    <a:pt x="0" y="36"/>
                    <a:pt x="0" y="25"/>
                  </a:cubicBezTo>
                  <a:cubicBezTo>
                    <a:pt x="0" y="14"/>
                    <a:pt x="9" y="5"/>
                    <a:pt x="20" y="5"/>
                  </a:cubicBezTo>
                  <a:cubicBezTo>
                    <a:pt x="25" y="5"/>
                    <a:pt x="30" y="7"/>
                    <a:pt x="33" y="10"/>
                  </a:cubicBezTo>
                  <a:cubicBezTo>
                    <a:pt x="35" y="12"/>
                    <a:pt x="35" y="14"/>
                    <a:pt x="34" y="16"/>
                  </a:cubicBezTo>
                  <a:cubicBezTo>
                    <a:pt x="32" y="17"/>
                    <a:pt x="30" y="18"/>
                    <a:pt x="28" y="16"/>
                  </a:cubicBezTo>
                  <a:cubicBezTo>
                    <a:pt x="26" y="14"/>
                    <a:pt x="23" y="13"/>
                    <a:pt x="20" y="13"/>
                  </a:cubicBezTo>
                  <a:cubicBezTo>
                    <a:pt x="13" y="13"/>
                    <a:pt x="8" y="18"/>
                    <a:pt x="8" y="25"/>
                  </a:cubicBezTo>
                  <a:cubicBezTo>
                    <a:pt x="8" y="31"/>
                    <a:pt x="13" y="37"/>
                    <a:pt x="20" y="37"/>
                  </a:cubicBezTo>
                  <a:cubicBezTo>
                    <a:pt x="91" y="37"/>
                    <a:pt x="91" y="37"/>
                    <a:pt x="91" y="37"/>
                  </a:cubicBezTo>
                  <a:cubicBezTo>
                    <a:pt x="99" y="37"/>
                    <a:pt x="106" y="30"/>
                    <a:pt x="106" y="22"/>
                  </a:cubicBezTo>
                  <a:cubicBezTo>
                    <a:pt x="106" y="14"/>
                    <a:pt x="99" y="8"/>
                    <a:pt x="91" y="8"/>
                  </a:cubicBezTo>
                  <a:cubicBezTo>
                    <a:pt x="87" y="8"/>
                    <a:pt x="83" y="10"/>
                    <a:pt x="81" y="13"/>
                  </a:cubicBezTo>
                  <a:cubicBezTo>
                    <a:pt x="79" y="14"/>
                    <a:pt x="77" y="15"/>
                    <a:pt x="75" y="13"/>
                  </a:cubicBezTo>
                  <a:cubicBezTo>
                    <a:pt x="73" y="12"/>
                    <a:pt x="73" y="9"/>
                    <a:pt x="75" y="8"/>
                  </a:cubicBezTo>
                  <a:cubicBezTo>
                    <a:pt x="79" y="3"/>
                    <a:pt x="85" y="0"/>
                    <a:pt x="91" y="0"/>
                  </a:cubicBezTo>
                  <a:cubicBezTo>
                    <a:pt x="104" y="0"/>
                    <a:pt x="114" y="10"/>
                    <a:pt x="114" y="22"/>
                  </a:cubicBezTo>
                  <a:cubicBezTo>
                    <a:pt x="114" y="35"/>
                    <a:pt x="104" y="45"/>
                    <a:pt x="91" y="45"/>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9" name="Freeform 8"/>
            <p:cNvSpPr>
              <a:spLocks/>
            </p:cNvSpPr>
            <p:nvPr/>
          </p:nvSpPr>
          <p:spPr bwMode="auto">
            <a:xfrm>
              <a:off x="9168749" y="2516960"/>
              <a:ext cx="308875" cy="185326"/>
            </a:xfrm>
            <a:custGeom>
              <a:avLst/>
              <a:gdLst>
                <a:gd name="T0" fmla="*/ 48 w 52"/>
                <a:gd name="T1" fmla="*/ 31 h 31"/>
                <a:gd name="T2" fmla="*/ 48 w 52"/>
                <a:gd name="T3" fmla="*/ 31 h 31"/>
                <a:gd name="T4" fmla="*/ 44 w 52"/>
                <a:gd name="T5" fmla="*/ 27 h 31"/>
                <a:gd name="T6" fmla="*/ 44 w 52"/>
                <a:gd name="T7" fmla="*/ 26 h 31"/>
                <a:gd name="T8" fmla="*/ 26 w 52"/>
                <a:gd name="T9" fmla="*/ 8 h 31"/>
                <a:gd name="T10" fmla="*/ 8 w 52"/>
                <a:gd name="T11" fmla="*/ 23 h 31"/>
                <a:gd name="T12" fmla="*/ 3 w 52"/>
                <a:gd name="T13" fmla="*/ 26 h 31"/>
                <a:gd name="T14" fmla="*/ 0 w 52"/>
                <a:gd name="T15" fmla="*/ 21 h 31"/>
                <a:gd name="T16" fmla="*/ 26 w 52"/>
                <a:gd name="T17" fmla="*/ 0 h 31"/>
                <a:gd name="T18" fmla="*/ 52 w 52"/>
                <a:gd name="T19" fmla="*/ 26 h 31"/>
                <a:gd name="T20" fmla="*/ 52 w 52"/>
                <a:gd name="T21" fmla="*/ 27 h 31"/>
                <a:gd name="T22" fmla="*/ 48 w 52"/>
                <a:gd name="T2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48" y="31"/>
                  </a:moveTo>
                  <a:cubicBezTo>
                    <a:pt x="48" y="31"/>
                    <a:pt x="48" y="31"/>
                    <a:pt x="48" y="31"/>
                  </a:cubicBezTo>
                  <a:cubicBezTo>
                    <a:pt x="45" y="31"/>
                    <a:pt x="44" y="29"/>
                    <a:pt x="44" y="27"/>
                  </a:cubicBezTo>
                  <a:cubicBezTo>
                    <a:pt x="44" y="26"/>
                    <a:pt x="44" y="26"/>
                    <a:pt x="44" y="26"/>
                  </a:cubicBezTo>
                  <a:cubicBezTo>
                    <a:pt x="44" y="16"/>
                    <a:pt x="36" y="8"/>
                    <a:pt x="26" y="8"/>
                  </a:cubicBezTo>
                  <a:cubicBezTo>
                    <a:pt x="17" y="8"/>
                    <a:pt x="10" y="14"/>
                    <a:pt x="8" y="23"/>
                  </a:cubicBezTo>
                  <a:cubicBezTo>
                    <a:pt x="8" y="25"/>
                    <a:pt x="6" y="26"/>
                    <a:pt x="3" y="26"/>
                  </a:cubicBezTo>
                  <a:cubicBezTo>
                    <a:pt x="1" y="25"/>
                    <a:pt x="0" y="23"/>
                    <a:pt x="0" y="21"/>
                  </a:cubicBezTo>
                  <a:cubicBezTo>
                    <a:pt x="3" y="9"/>
                    <a:pt x="13" y="0"/>
                    <a:pt x="26" y="0"/>
                  </a:cubicBezTo>
                  <a:cubicBezTo>
                    <a:pt x="40" y="0"/>
                    <a:pt x="52" y="12"/>
                    <a:pt x="52" y="26"/>
                  </a:cubicBezTo>
                  <a:cubicBezTo>
                    <a:pt x="52" y="27"/>
                    <a:pt x="52" y="27"/>
                    <a:pt x="52" y="27"/>
                  </a:cubicBezTo>
                  <a:cubicBezTo>
                    <a:pt x="52" y="29"/>
                    <a:pt x="50" y="31"/>
                    <a:pt x="48"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10" name="Freeform 9"/>
            <p:cNvSpPr>
              <a:spLocks/>
            </p:cNvSpPr>
            <p:nvPr/>
          </p:nvSpPr>
          <p:spPr bwMode="auto">
            <a:xfrm>
              <a:off x="9033432" y="2552260"/>
              <a:ext cx="205917" cy="179443"/>
            </a:xfrm>
            <a:custGeom>
              <a:avLst/>
              <a:gdLst>
                <a:gd name="T0" fmla="*/ 5 w 35"/>
                <a:gd name="T1" fmla="*/ 30 h 30"/>
                <a:gd name="T2" fmla="*/ 2 w 35"/>
                <a:gd name="T3" fmla="*/ 28 h 30"/>
                <a:gd name="T4" fmla="*/ 0 w 35"/>
                <a:gd name="T5" fmla="*/ 20 h 30"/>
                <a:gd name="T6" fmla="*/ 20 w 35"/>
                <a:gd name="T7" fmla="*/ 0 h 30"/>
                <a:gd name="T8" fmla="*/ 33 w 35"/>
                <a:gd name="T9" fmla="*/ 5 h 30"/>
                <a:gd name="T10" fmla="*/ 33 w 35"/>
                <a:gd name="T11" fmla="*/ 11 h 30"/>
                <a:gd name="T12" fmla="*/ 28 w 35"/>
                <a:gd name="T13" fmla="*/ 11 h 30"/>
                <a:gd name="T14" fmla="*/ 20 w 35"/>
                <a:gd name="T15" fmla="*/ 8 h 30"/>
                <a:gd name="T16" fmla="*/ 8 w 35"/>
                <a:gd name="T17" fmla="*/ 20 h 30"/>
                <a:gd name="T18" fmla="*/ 9 w 35"/>
                <a:gd name="T19" fmla="*/ 25 h 30"/>
                <a:gd name="T20" fmla="*/ 7 w 35"/>
                <a:gd name="T21" fmla="*/ 30 h 30"/>
                <a:gd name="T22" fmla="*/ 5 w 35"/>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5" y="30"/>
                  </a:moveTo>
                  <a:cubicBezTo>
                    <a:pt x="4" y="30"/>
                    <a:pt x="2" y="29"/>
                    <a:pt x="2" y="28"/>
                  </a:cubicBezTo>
                  <a:cubicBezTo>
                    <a:pt x="1" y="25"/>
                    <a:pt x="0" y="23"/>
                    <a:pt x="0" y="20"/>
                  </a:cubicBezTo>
                  <a:cubicBezTo>
                    <a:pt x="0" y="9"/>
                    <a:pt x="9" y="0"/>
                    <a:pt x="20" y="0"/>
                  </a:cubicBezTo>
                  <a:cubicBezTo>
                    <a:pt x="25" y="0"/>
                    <a:pt x="29" y="2"/>
                    <a:pt x="33" y="5"/>
                  </a:cubicBezTo>
                  <a:cubicBezTo>
                    <a:pt x="35" y="7"/>
                    <a:pt x="35" y="9"/>
                    <a:pt x="33" y="11"/>
                  </a:cubicBezTo>
                  <a:cubicBezTo>
                    <a:pt x="32" y="13"/>
                    <a:pt x="29" y="13"/>
                    <a:pt x="28" y="11"/>
                  </a:cubicBezTo>
                  <a:cubicBezTo>
                    <a:pt x="26" y="10"/>
                    <a:pt x="24" y="8"/>
                    <a:pt x="20" y="8"/>
                  </a:cubicBezTo>
                  <a:cubicBezTo>
                    <a:pt x="13" y="8"/>
                    <a:pt x="8" y="14"/>
                    <a:pt x="8" y="20"/>
                  </a:cubicBezTo>
                  <a:cubicBezTo>
                    <a:pt x="8" y="22"/>
                    <a:pt x="8" y="23"/>
                    <a:pt x="9" y="25"/>
                  </a:cubicBezTo>
                  <a:cubicBezTo>
                    <a:pt x="10" y="27"/>
                    <a:pt x="9" y="29"/>
                    <a:pt x="7" y="30"/>
                  </a:cubicBezTo>
                  <a:cubicBezTo>
                    <a:pt x="6" y="30"/>
                    <a:pt x="6" y="30"/>
                    <a:pt x="5" y="3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11" name="Freeform 10"/>
            <p:cNvSpPr>
              <a:spLocks/>
            </p:cNvSpPr>
            <p:nvPr/>
          </p:nvSpPr>
          <p:spPr bwMode="auto">
            <a:xfrm>
              <a:off x="7965606" y="3102353"/>
              <a:ext cx="123550" cy="200034"/>
            </a:xfrm>
            <a:custGeom>
              <a:avLst/>
              <a:gdLst>
                <a:gd name="T0" fmla="*/ 4 w 21"/>
                <a:gd name="T1" fmla="*/ 34 h 34"/>
                <a:gd name="T2" fmla="*/ 0 w 21"/>
                <a:gd name="T3" fmla="*/ 30 h 34"/>
                <a:gd name="T4" fmla="*/ 4 w 21"/>
                <a:gd name="T5" fmla="*/ 26 h 34"/>
                <a:gd name="T6" fmla="*/ 13 w 21"/>
                <a:gd name="T7" fmla="*/ 17 h 34"/>
                <a:gd name="T8" fmla="*/ 4 w 21"/>
                <a:gd name="T9" fmla="*/ 8 h 34"/>
                <a:gd name="T10" fmla="*/ 0 w 21"/>
                <a:gd name="T11" fmla="*/ 4 h 34"/>
                <a:gd name="T12" fmla="*/ 4 w 21"/>
                <a:gd name="T13" fmla="*/ 0 h 34"/>
                <a:gd name="T14" fmla="*/ 21 w 21"/>
                <a:gd name="T15" fmla="*/ 17 h 34"/>
                <a:gd name="T16" fmla="*/ 4 w 2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4">
                  <a:moveTo>
                    <a:pt x="4" y="34"/>
                  </a:moveTo>
                  <a:cubicBezTo>
                    <a:pt x="1" y="34"/>
                    <a:pt x="0" y="33"/>
                    <a:pt x="0" y="30"/>
                  </a:cubicBezTo>
                  <a:cubicBezTo>
                    <a:pt x="0" y="28"/>
                    <a:pt x="1" y="26"/>
                    <a:pt x="4" y="26"/>
                  </a:cubicBezTo>
                  <a:cubicBezTo>
                    <a:pt x="9" y="26"/>
                    <a:pt x="13" y="22"/>
                    <a:pt x="13" y="17"/>
                  </a:cubicBezTo>
                  <a:cubicBezTo>
                    <a:pt x="13" y="12"/>
                    <a:pt x="9" y="8"/>
                    <a:pt x="4" y="8"/>
                  </a:cubicBezTo>
                  <a:cubicBezTo>
                    <a:pt x="1" y="8"/>
                    <a:pt x="0" y="6"/>
                    <a:pt x="0" y="4"/>
                  </a:cubicBezTo>
                  <a:cubicBezTo>
                    <a:pt x="0" y="2"/>
                    <a:pt x="1" y="0"/>
                    <a:pt x="4" y="0"/>
                  </a:cubicBezTo>
                  <a:cubicBezTo>
                    <a:pt x="13" y="0"/>
                    <a:pt x="21" y="8"/>
                    <a:pt x="21" y="17"/>
                  </a:cubicBezTo>
                  <a:cubicBezTo>
                    <a:pt x="21" y="27"/>
                    <a:pt x="13" y="34"/>
                    <a:pt x="4" y="3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12" name="Freeform 11"/>
            <p:cNvSpPr>
              <a:spLocks/>
            </p:cNvSpPr>
            <p:nvPr/>
          </p:nvSpPr>
          <p:spPr bwMode="auto">
            <a:xfrm>
              <a:off x="7633198" y="3078820"/>
              <a:ext cx="455958" cy="223567"/>
            </a:xfrm>
            <a:custGeom>
              <a:avLst/>
              <a:gdLst>
                <a:gd name="T0" fmla="*/ 60 w 77"/>
                <a:gd name="T1" fmla="*/ 38 h 38"/>
                <a:gd name="T2" fmla="*/ 19 w 77"/>
                <a:gd name="T3" fmla="*/ 38 h 38"/>
                <a:gd name="T4" fmla="*/ 0 w 77"/>
                <a:gd name="T5" fmla="*/ 19 h 38"/>
                <a:gd name="T6" fmla="*/ 19 w 77"/>
                <a:gd name="T7" fmla="*/ 0 h 38"/>
                <a:gd name="T8" fmla="*/ 31 w 77"/>
                <a:gd name="T9" fmla="*/ 4 h 38"/>
                <a:gd name="T10" fmla="*/ 32 w 77"/>
                <a:gd name="T11" fmla="*/ 10 h 38"/>
                <a:gd name="T12" fmla="*/ 26 w 77"/>
                <a:gd name="T13" fmla="*/ 10 h 38"/>
                <a:gd name="T14" fmla="*/ 19 w 77"/>
                <a:gd name="T15" fmla="*/ 8 h 38"/>
                <a:gd name="T16" fmla="*/ 8 w 77"/>
                <a:gd name="T17" fmla="*/ 19 h 38"/>
                <a:gd name="T18" fmla="*/ 19 w 77"/>
                <a:gd name="T19" fmla="*/ 30 h 38"/>
                <a:gd name="T20" fmla="*/ 60 w 77"/>
                <a:gd name="T21" fmla="*/ 30 h 38"/>
                <a:gd name="T22" fmla="*/ 69 w 77"/>
                <a:gd name="T23" fmla="*/ 21 h 38"/>
                <a:gd name="T24" fmla="*/ 60 w 77"/>
                <a:gd name="T25" fmla="*/ 12 h 38"/>
                <a:gd name="T26" fmla="*/ 54 w 77"/>
                <a:gd name="T27" fmla="*/ 14 h 38"/>
                <a:gd name="T28" fmla="*/ 48 w 77"/>
                <a:gd name="T29" fmla="*/ 13 h 38"/>
                <a:gd name="T30" fmla="*/ 49 w 77"/>
                <a:gd name="T31" fmla="*/ 7 h 38"/>
                <a:gd name="T32" fmla="*/ 60 w 77"/>
                <a:gd name="T33" fmla="*/ 4 h 38"/>
                <a:gd name="T34" fmla="*/ 77 w 77"/>
                <a:gd name="T35" fmla="*/ 21 h 38"/>
                <a:gd name="T36" fmla="*/ 60 w 77"/>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38">
                  <a:moveTo>
                    <a:pt x="60" y="38"/>
                  </a:moveTo>
                  <a:cubicBezTo>
                    <a:pt x="19" y="38"/>
                    <a:pt x="19" y="38"/>
                    <a:pt x="19" y="38"/>
                  </a:cubicBezTo>
                  <a:cubicBezTo>
                    <a:pt x="8" y="38"/>
                    <a:pt x="0" y="30"/>
                    <a:pt x="0" y="19"/>
                  </a:cubicBezTo>
                  <a:cubicBezTo>
                    <a:pt x="0" y="9"/>
                    <a:pt x="8" y="0"/>
                    <a:pt x="19" y="0"/>
                  </a:cubicBezTo>
                  <a:cubicBezTo>
                    <a:pt x="23" y="0"/>
                    <a:pt x="28" y="1"/>
                    <a:pt x="31" y="4"/>
                  </a:cubicBezTo>
                  <a:cubicBezTo>
                    <a:pt x="33" y="5"/>
                    <a:pt x="33" y="8"/>
                    <a:pt x="32" y="10"/>
                  </a:cubicBezTo>
                  <a:cubicBezTo>
                    <a:pt x="30" y="11"/>
                    <a:pt x="28" y="12"/>
                    <a:pt x="26" y="10"/>
                  </a:cubicBezTo>
                  <a:cubicBezTo>
                    <a:pt x="24" y="9"/>
                    <a:pt x="22" y="8"/>
                    <a:pt x="19" y="8"/>
                  </a:cubicBezTo>
                  <a:cubicBezTo>
                    <a:pt x="13" y="8"/>
                    <a:pt x="8" y="13"/>
                    <a:pt x="8" y="19"/>
                  </a:cubicBezTo>
                  <a:cubicBezTo>
                    <a:pt x="8" y="25"/>
                    <a:pt x="13" y="30"/>
                    <a:pt x="19" y="30"/>
                  </a:cubicBezTo>
                  <a:cubicBezTo>
                    <a:pt x="60" y="30"/>
                    <a:pt x="60" y="30"/>
                    <a:pt x="60" y="30"/>
                  </a:cubicBezTo>
                  <a:cubicBezTo>
                    <a:pt x="65" y="30"/>
                    <a:pt x="69" y="26"/>
                    <a:pt x="69" y="21"/>
                  </a:cubicBezTo>
                  <a:cubicBezTo>
                    <a:pt x="69" y="16"/>
                    <a:pt x="65" y="12"/>
                    <a:pt x="60" y="12"/>
                  </a:cubicBezTo>
                  <a:cubicBezTo>
                    <a:pt x="57" y="12"/>
                    <a:pt x="56" y="13"/>
                    <a:pt x="54" y="14"/>
                  </a:cubicBezTo>
                  <a:cubicBezTo>
                    <a:pt x="52" y="15"/>
                    <a:pt x="50" y="15"/>
                    <a:pt x="48" y="13"/>
                  </a:cubicBezTo>
                  <a:cubicBezTo>
                    <a:pt x="47" y="11"/>
                    <a:pt x="47" y="9"/>
                    <a:pt x="49" y="7"/>
                  </a:cubicBezTo>
                  <a:cubicBezTo>
                    <a:pt x="52" y="5"/>
                    <a:pt x="56" y="4"/>
                    <a:pt x="60" y="4"/>
                  </a:cubicBezTo>
                  <a:cubicBezTo>
                    <a:pt x="69" y="4"/>
                    <a:pt x="77" y="12"/>
                    <a:pt x="77" y="21"/>
                  </a:cubicBezTo>
                  <a:cubicBezTo>
                    <a:pt x="77" y="31"/>
                    <a:pt x="69" y="38"/>
                    <a:pt x="60" y="38"/>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13" name="Freeform 12"/>
            <p:cNvSpPr>
              <a:spLocks/>
            </p:cNvSpPr>
            <p:nvPr/>
          </p:nvSpPr>
          <p:spPr bwMode="auto">
            <a:xfrm>
              <a:off x="7703798" y="2990570"/>
              <a:ext cx="285341" cy="158850"/>
            </a:xfrm>
            <a:custGeom>
              <a:avLst/>
              <a:gdLst>
                <a:gd name="T0" fmla="*/ 44 w 48"/>
                <a:gd name="T1" fmla="*/ 27 h 27"/>
                <a:gd name="T2" fmla="*/ 40 w 48"/>
                <a:gd name="T3" fmla="*/ 23 h 27"/>
                <a:gd name="T4" fmla="*/ 24 w 48"/>
                <a:gd name="T5" fmla="*/ 8 h 27"/>
                <a:gd name="T6" fmla="*/ 9 w 48"/>
                <a:gd name="T7" fmla="*/ 20 h 27"/>
                <a:gd name="T8" fmla="*/ 4 w 48"/>
                <a:gd name="T9" fmla="*/ 23 h 27"/>
                <a:gd name="T10" fmla="*/ 1 w 48"/>
                <a:gd name="T11" fmla="*/ 18 h 27"/>
                <a:gd name="T12" fmla="*/ 24 w 48"/>
                <a:gd name="T13" fmla="*/ 0 h 27"/>
                <a:gd name="T14" fmla="*/ 48 w 48"/>
                <a:gd name="T15" fmla="*/ 23 h 27"/>
                <a:gd name="T16" fmla="*/ 44 w 48"/>
                <a:gd name="T17" fmla="*/ 27 h 27"/>
                <a:gd name="T18" fmla="*/ 44 w 4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7">
                  <a:moveTo>
                    <a:pt x="44" y="27"/>
                  </a:moveTo>
                  <a:cubicBezTo>
                    <a:pt x="42" y="27"/>
                    <a:pt x="40" y="26"/>
                    <a:pt x="40" y="23"/>
                  </a:cubicBezTo>
                  <a:cubicBezTo>
                    <a:pt x="40" y="15"/>
                    <a:pt x="33" y="8"/>
                    <a:pt x="24" y="8"/>
                  </a:cubicBezTo>
                  <a:cubicBezTo>
                    <a:pt x="17" y="8"/>
                    <a:pt x="10" y="13"/>
                    <a:pt x="9" y="20"/>
                  </a:cubicBezTo>
                  <a:cubicBezTo>
                    <a:pt x="8" y="22"/>
                    <a:pt x="6" y="23"/>
                    <a:pt x="4" y="23"/>
                  </a:cubicBezTo>
                  <a:cubicBezTo>
                    <a:pt x="2" y="22"/>
                    <a:pt x="0" y="20"/>
                    <a:pt x="1" y="18"/>
                  </a:cubicBezTo>
                  <a:cubicBezTo>
                    <a:pt x="4" y="7"/>
                    <a:pt x="13" y="0"/>
                    <a:pt x="24" y="0"/>
                  </a:cubicBezTo>
                  <a:cubicBezTo>
                    <a:pt x="37" y="0"/>
                    <a:pt x="48" y="10"/>
                    <a:pt x="48" y="23"/>
                  </a:cubicBezTo>
                  <a:cubicBezTo>
                    <a:pt x="48" y="26"/>
                    <a:pt x="46" y="27"/>
                    <a:pt x="44" y="27"/>
                  </a:cubicBezTo>
                  <a:cubicBezTo>
                    <a:pt x="44" y="27"/>
                    <a:pt x="44" y="27"/>
                    <a:pt x="44" y="2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14" name="Freeform 13"/>
            <p:cNvSpPr>
              <a:spLocks/>
            </p:cNvSpPr>
            <p:nvPr/>
          </p:nvSpPr>
          <p:spPr bwMode="auto">
            <a:xfrm>
              <a:off x="9139333" y="3881897"/>
              <a:ext cx="114724" cy="176500"/>
            </a:xfrm>
            <a:custGeom>
              <a:avLst/>
              <a:gdLst>
                <a:gd name="T0" fmla="*/ 15 w 19"/>
                <a:gd name="T1" fmla="*/ 30 h 30"/>
                <a:gd name="T2" fmla="*/ 0 w 19"/>
                <a:gd name="T3" fmla="*/ 15 h 30"/>
                <a:gd name="T4" fmla="*/ 15 w 19"/>
                <a:gd name="T5" fmla="*/ 0 h 30"/>
                <a:gd name="T6" fmla="*/ 19 w 19"/>
                <a:gd name="T7" fmla="*/ 4 h 30"/>
                <a:gd name="T8" fmla="*/ 15 w 19"/>
                <a:gd name="T9" fmla="*/ 8 h 30"/>
                <a:gd name="T10" fmla="*/ 8 w 19"/>
                <a:gd name="T11" fmla="*/ 15 h 30"/>
                <a:gd name="T12" fmla="*/ 15 w 19"/>
                <a:gd name="T13" fmla="*/ 22 h 30"/>
                <a:gd name="T14" fmla="*/ 19 w 19"/>
                <a:gd name="T15" fmla="*/ 26 h 30"/>
                <a:gd name="T16" fmla="*/ 15 w 19"/>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0">
                  <a:moveTo>
                    <a:pt x="15" y="30"/>
                  </a:moveTo>
                  <a:cubicBezTo>
                    <a:pt x="7" y="30"/>
                    <a:pt x="0" y="23"/>
                    <a:pt x="0" y="15"/>
                  </a:cubicBezTo>
                  <a:cubicBezTo>
                    <a:pt x="0" y="7"/>
                    <a:pt x="7" y="0"/>
                    <a:pt x="15" y="0"/>
                  </a:cubicBezTo>
                  <a:cubicBezTo>
                    <a:pt x="17" y="0"/>
                    <a:pt x="19" y="2"/>
                    <a:pt x="19" y="4"/>
                  </a:cubicBezTo>
                  <a:cubicBezTo>
                    <a:pt x="19" y="6"/>
                    <a:pt x="17" y="8"/>
                    <a:pt x="15" y="8"/>
                  </a:cubicBezTo>
                  <a:cubicBezTo>
                    <a:pt x="11" y="8"/>
                    <a:pt x="8" y="11"/>
                    <a:pt x="8" y="15"/>
                  </a:cubicBezTo>
                  <a:cubicBezTo>
                    <a:pt x="8" y="19"/>
                    <a:pt x="11" y="22"/>
                    <a:pt x="15" y="22"/>
                  </a:cubicBezTo>
                  <a:cubicBezTo>
                    <a:pt x="17" y="22"/>
                    <a:pt x="19" y="23"/>
                    <a:pt x="19" y="26"/>
                  </a:cubicBezTo>
                  <a:cubicBezTo>
                    <a:pt x="19" y="28"/>
                    <a:pt x="17" y="30"/>
                    <a:pt x="15" y="3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15" name="Freeform 14"/>
            <p:cNvSpPr>
              <a:spLocks/>
            </p:cNvSpPr>
            <p:nvPr/>
          </p:nvSpPr>
          <p:spPr bwMode="auto">
            <a:xfrm>
              <a:off x="9139333" y="3864247"/>
              <a:ext cx="379475" cy="194150"/>
            </a:xfrm>
            <a:custGeom>
              <a:avLst/>
              <a:gdLst>
                <a:gd name="T0" fmla="*/ 48 w 64"/>
                <a:gd name="T1" fmla="*/ 33 h 33"/>
                <a:gd name="T2" fmla="*/ 15 w 64"/>
                <a:gd name="T3" fmla="*/ 33 h 33"/>
                <a:gd name="T4" fmla="*/ 0 w 64"/>
                <a:gd name="T5" fmla="*/ 18 h 33"/>
                <a:gd name="T6" fmla="*/ 15 w 64"/>
                <a:gd name="T7" fmla="*/ 3 h 33"/>
                <a:gd name="T8" fmla="*/ 24 w 64"/>
                <a:gd name="T9" fmla="*/ 6 h 33"/>
                <a:gd name="T10" fmla="*/ 25 w 64"/>
                <a:gd name="T11" fmla="*/ 12 h 33"/>
                <a:gd name="T12" fmla="*/ 19 w 64"/>
                <a:gd name="T13" fmla="*/ 12 h 33"/>
                <a:gd name="T14" fmla="*/ 15 w 64"/>
                <a:gd name="T15" fmla="*/ 11 h 33"/>
                <a:gd name="T16" fmla="*/ 8 w 64"/>
                <a:gd name="T17" fmla="*/ 18 h 33"/>
                <a:gd name="T18" fmla="*/ 15 w 64"/>
                <a:gd name="T19" fmla="*/ 25 h 33"/>
                <a:gd name="T20" fmla="*/ 48 w 64"/>
                <a:gd name="T21" fmla="*/ 25 h 33"/>
                <a:gd name="T22" fmla="*/ 56 w 64"/>
                <a:gd name="T23" fmla="*/ 16 h 33"/>
                <a:gd name="T24" fmla="*/ 48 w 64"/>
                <a:gd name="T25" fmla="*/ 8 h 33"/>
                <a:gd name="T26" fmla="*/ 42 w 64"/>
                <a:gd name="T27" fmla="*/ 10 h 33"/>
                <a:gd name="T28" fmla="*/ 37 w 64"/>
                <a:gd name="T29" fmla="*/ 9 h 33"/>
                <a:gd name="T30" fmla="*/ 37 w 64"/>
                <a:gd name="T31" fmla="*/ 3 h 33"/>
                <a:gd name="T32" fmla="*/ 48 w 64"/>
                <a:gd name="T33" fmla="*/ 0 h 33"/>
                <a:gd name="T34" fmla="*/ 64 w 64"/>
                <a:gd name="T35" fmla="*/ 16 h 33"/>
                <a:gd name="T36" fmla="*/ 48 w 6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33">
                  <a:moveTo>
                    <a:pt x="48" y="33"/>
                  </a:moveTo>
                  <a:cubicBezTo>
                    <a:pt x="15" y="33"/>
                    <a:pt x="15" y="33"/>
                    <a:pt x="15" y="33"/>
                  </a:cubicBezTo>
                  <a:cubicBezTo>
                    <a:pt x="7" y="33"/>
                    <a:pt x="0" y="26"/>
                    <a:pt x="0" y="18"/>
                  </a:cubicBezTo>
                  <a:cubicBezTo>
                    <a:pt x="0" y="10"/>
                    <a:pt x="7" y="3"/>
                    <a:pt x="15" y="3"/>
                  </a:cubicBezTo>
                  <a:cubicBezTo>
                    <a:pt x="18" y="3"/>
                    <a:pt x="21" y="4"/>
                    <a:pt x="24" y="6"/>
                  </a:cubicBezTo>
                  <a:cubicBezTo>
                    <a:pt x="26" y="7"/>
                    <a:pt x="26" y="10"/>
                    <a:pt x="25" y="12"/>
                  </a:cubicBezTo>
                  <a:cubicBezTo>
                    <a:pt x="23" y="13"/>
                    <a:pt x="21" y="14"/>
                    <a:pt x="19" y="12"/>
                  </a:cubicBezTo>
                  <a:cubicBezTo>
                    <a:pt x="18" y="12"/>
                    <a:pt x="16" y="11"/>
                    <a:pt x="15" y="11"/>
                  </a:cubicBezTo>
                  <a:cubicBezTo>
                    <a:pt x="11" y="11"/>
                    <a:pt x="8" y="14"/>
                    <a:pt x="8" y="18"/>
                  </a:cubicBezTo>
                  <a:cubicBezTo>
                    <a:pt x="8" y="22"/>
                    <a:pt x="11" y="25"/>
                    <a:pt x="15" y="25"/>
                  </a:cubicBezTo>
                  <a:cubicBezTo>
                    <a:pt x="48" y="25"/>
                    <a:pt x="48" y="25"/>
                    <a:pt x="48" y="25"/>
                  </a:cubicBezTo>
                  <a:cubicBezTo>
                    <a:pt x="52" y="25"/>
                    <a:pt x="56" y="21"/>
                    <a:pt x="56" y="16"/>
                  </a:cubicBezTo>
                  <a:cubicBezTo>
                    <a:pt x="56" y="12"/>
                    <a:pt x="52" y="8"/>
                    <a:pt x="48" y="8"/>
                  </a:cubicBezTo>
                  <a:cubicBezTo>
                    <a:pt x="46" y="8"/>
                    <a:pt x="44" y="8"/>
                    <a:pt x="42" y="10"/>
                  </a:cubicBezTo>
                  <a:cubicBezTo>
                    <a:pt x="41" y="11"/>
                    <a:pt x="38" y="11"/>
                    <a:pt x="37" y="9"/>
                  </a:cubicBezTo>
                  <a:cubicBezTo>
                    <a:pt x="35" y="7"/>
                    <a:pt x="36" y="5"/>
                    <a:pt x="37" y="3"/>
                  </a:cubicBezTo>
                  <a:cubicBezTo>
                    <a:pt x="40" y="1"/>
                    <a:pt x="44" y="0"/>
                    <a:pt x="48" y="0"/>
                  </a:cubicBezTo>
                  <a:cubicBezTo>
                    <a:pt x="57" y="0"/>
                    <a:pt x="64" y="7"/>
                    <a:pt x="64" y="16"/>
                  </a:cubicBezTo>
                  <a:cubicBezTo>
                    <a:pt x="64" y="25"/>
                    <a:pt x="57" y="33"/>
                    <a:pt x="48" y="3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16" name="Freeform 15"/>
            <p:cNvSpPr>
              <a:spLocks/>
            </p:cNvSpPr>
            <p:nvPr/>
          </p:nvSpPr>
          <p:spPr bwMode="auto">
            <a:xfrm>
              <a:off x="9221700" y="3793647"/>
              <a:ext cx="238275" cy="135317"/>
            </a:xfrm>
            <a:custGeom>
              <a:avLst/>
              <a:gdLst>
                <a:gd name="T0" fmla="*/ 4 w 40"/>
                <a:gd name="T1" fmla="*/ 23 h 23"/>
                <a:gd name="T2" fmla="*/ 4 w 40"/>
                <a:gd name="T3" fmla="*/ 23 h 23"/>
                <a:gd name="T4" fmla="*/ 0 w 40"/>
                <a:gd name="T5" fmla="*/ 19 h 23"/>
                <a:gd name="T6" fmla="*/ 20 w 40"/>
                <a:gd name="T7" fmla="*/ 0 h 23"/>
                <a:gd name="T8" fmla="*/ 39 w 40"/>
                <a:gd name="T9" fmla="*/ 15 h 23"/>
                <a:gd name="T10" fmla="*/ 36 w 40"/>
                <a:gd name="T11" fmla="*/ 20 h 23"/>
                <a:gd name="T12" fmla="*/ 32 w 40"/>
                <a:gd name="T13" fmla="*/ 17 h 23"/>
                <a:gd name="T14" fmla="*/ 20 w 40"/>
                <a:gd name="T15" fmla="*/ 8 h 23"/>
                <a:gd name="T16" fmla="*/ 8 w 40"/>
                <a:gd name="T17" fmla="*/ 20 h 23"/>
                <a:gd name="T18" fmla="*/ 4 w 40"/>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3">
                  <a:moveTo>
                    <a:pt x="4" y="23"/>
                  </a:moveTo>
                  <a:cubicBezTo>
                    <a:pt x="4" y="23"/>
                    <a:pt x="4" y="23"/>
                    <a:pt x="4" y="23"/>
                  </a:cubicBezTo>
                  <a:cubicBezTo>
                    <a:pt x="1" y="23"/>
                    <a:pt x="0" y="22"/>
                    <a:pt x="0" y="19"/>
                  </a:cubicBezTo>
                  <a:cubicBezTo>
                    <a:pt x="0" y="9"/>
                    <a:pt x="9" y="0"/>
                    <a:pt x="20" y="0"/>
                  </a:cubicBezTo>
                  <a:cubicBezTo>
                    <a:pt x="29" y="0"/>
                    <a:pt x="37" y="6"/>
                    <a:pt x="39" y="15"/>
                  </a:cubicBezTo>
                  <a:cubicBezTo>
                    <a:pt x="40" y="17"/>
                    <a:pt x="39" y="19"/>
                    <a:pt x="36" y="20"/>
                  </a:cubicBezTo>
                  <a:cubicBezTo>
                    <a:pt x="34" y="20"/>
                    <a:pt x="32" y="19"/>
                    <a:pt x="32" y="17"/>
                  </a:cubicBezTo>
                  <a:cubicBezTo>
                    <a:pt x="30" y="11"/>
                    <a:pt x="25" y="8"/>
                    <a:pt x="20" y="8"/>
                  </a:cubicBezTo>
                  <a:cubicBezTo>
                    <a:pt x="13" y="8"/>
                    <a:pt x="8" y="13"/>
                    <a:pt x="8" y="20"/>
                  </a:cubicBezTo>
                  <a:cubicBezTo>
                    <a:pt x="8" y="22"/>
                    <a:pt x="6" y="23"/>
                    <a:pt x="4" y="2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sp>
          <p:nvSpPr>
            <p:cNvPr id="17" name="Freeform 16"/>
            <p:cNvSpPr>
              <a:spLocks noEditPoints="1"/>
            </p:cNvSpPr>
            <p:nvPr/>
          </p:nvSpPr>
          <p:spPr bwMode="auto">
            <a:xfrm>
              <a:off x="5818189" y="1958042"/>
              <a:ext cx="5656828" cy="3021100"/>
            </a:xfrm>
            <a:custGeom>
              <a:avLst/>
              <a:gdLst>
                <a:gd name="T0" fmla="*/ 531 w 957"/>
                <a:gd name="T1" fmla="*/ 375 h 512"/>
                <a:gd name="T2" fmla="*/ 499 w 957"/>
                <a:gd name="T3" fmla="*/ 292 h 512"/>
                <a:gd name="T4" fmla="*/ 477 w 957"/>
                <a:gd name="T5" fmla="*/ 84 h 512"/>
                <a:gd name="T6" fmla="*/ 467 w 957"/>
                <a:gd name="T7" fmla="*/ 53 h 512"/>
                <a:gd name="T8" fmla="*/ 455 w 957"/>
                <a:gd name="T9" fmla="*/ 53 h 512"/>
                <a:gd name="T10" fmla="*/ 450 w 957"/>
                <a:gd name="T11" fmla="*/ 86 h 512"/>
                <a:gd name="T12" fmla="*/ 431 w 957"/>
                <a:gd name="T13" fmla="*/ 296 h 512"/>
                <a:gd name="T14" fmla="*/ 396 w 957"/>
                <a:gd name="T15" fmla="*/ 399 h 512"/>
                <a:gd name="T16" fmla="*/ 4 w 957"/>
                <a:gd name="T17" fmla="*/ 512 h 512"/>
                <a:gd name="T18" fmla="*/ 583 w 957"/>
                <a:gd name="T19" fmla="*/ 512 h 512"/>
                <a:gd name="T20" fmla="*/ 377 w 957"/>
                <a:gd name="T21" fmla="*/ 456 h 512"/>
                <a:gd name="T22" fmla="*/ 392 w 957"/>
                <a:gd name="T23" fmla="*/ 429 h 512"/>
                <a:gd name="T24" fmla="*/ 510 w 957"/>
                <a:gd name="T25" fmla="*/ 429 h 512"/>
                <a:gd name="T26" fmla="*/ 506 w 957"/>
                <a:gd name="T27" fmla="*/ 421 h 512"/>
                <a:gd name="T28" fmla="*/ 523 w 957"/>
                <a:gd name="T29" fmla="*/ 395 h 512"/>
                <a:gd name="T30" fmla="*/ 404 w 957"/>
                <a:gd name="T31" fmla="*/ 395 h 512"/>
                <a:gd name="T32" fmla="*/ 420 w 957"/>
                <a:gd name="T33" fmla="*/ 421 h 512"/>
                <a:gd name="T34" fmla="*/ 432 w 957"/>
                <a:gd name="T35" fmla="*/ 429 h 512"/>
                <a:gd name="T36" fmla="*/ 489 w 957"/>
                <a:gd name="T37" fmla="*/ 403 h 512"/>
                <a:gd name="T38" fmla="*/ 495 w 957"/>
                <a:gd name="T39" fmla="*/ 429 h 512"/>
                <a:gd name="T40" fmla="*/ 532 w 957"/>
                <a:gd name="T41" fmla="*/ 475 h 512"/>
                <a:gd name="T42" fmla="*/ 419 w 957"/>
                <a:gd name="T43" fmla="*/ 370 h 512"/>
                <a:gd name="T44" fmla="*/ 424 w 957"/>
                <a:gd name="T45" fmla="*/ 350 h 512"/>
                <a:gd name="T46" fmla="*/ 430 w 957"/>
                <a:gd name="T47" fmla="*/ 330 h 512"/>
                <a:gd name="T48" fmla="*/ 446 w 957"/>
                <a:gd name="T49" fmla="*/ 370 h 512"/>
                <a:gd name="T50" fmla="*/ 489 w 957"/>
                <a:gd name="T51" fmla="*/ 370 h 512"/>
                <a:gd name="T52" fmla="*/ 502 w 957"/>
                <a:gd name="T53" fmla="*/ 350 h 512"/>
                <a:gd name="T54" fmla="*/ 493 w 957"/>
                <a:gd name="T55" fmla="*/ 318 h 512"/>
                <a:gd name="T56" fmla="*/ 435 w 957"/>
                <a:gd name="T57" fmla="*/ 288 h 512"/>
                <a:gd name="T58" fmla="*/ 490 w 957"/>
                <a:gd name="T59" fmla="*/ 288 h 512"/>
                <a:gd name="T60" fmla="*/ 484 w 957"/>
                <a:gd name="T61" fmla="*/ 276 h 512"/>
                <a:gd name="T62" fmla="*/ 453 w 957"/>
                <a:gd name="T63" fmla="*/ 208 h 512"/>
                <a:gd name="T64" fmla="*/ 448 w 957"/>
                <a:gd name="T65" fmla="*/ 216 h 512"/>
                <a:gd name="T66" fmla="*/ 453 w 957"/>
                <a:gd name="T67" fmla="*/ 233 h 512"/>
                <a:gd name="T68" fmla="*/ 452 w 957"/>
                <a:gd name="T69" fmla="*/ 250 h 512"/>
                <a:gd name="T70" fmla="*/ 473 w 957"/>
                <a:gd name="T71" fmla="*/ 200 h 512"/>
                <a:gd name="T72" fmla="*/ 475 w 957"/>
                <a:gd name="T73" fmla="*/ 250 h 512"/>
                <a:gd name="T74" fmla="*/ 475 w 957"/>
                <a:gd name="T75" fmla="*/ 242 h 512"/>
                <a:gd name="T76" fmla="*/ 474 w 957"/>
                <a:gd name="T77" fmla="*/ 225 h 512"/>
                <a:gd name="T78" fmla="*/ 473 w 957"/>
                <a:gd name="T79" fmla="*/ 192 h 512"/>
                <a:gd name="T80" fmla="*/ 469 w 957"/>
                <a:gd name="T81" fmla="*/ 80 h 512"/>
                <a:gd name="T82" fmla="*/ 469 w 957"/>
                <a:gd name="T83" fmla="*/ 72 h 512"/>
                <a:gd name="T84" fmla="*/ 457 w 957"/>
                <a:gd name="T85" fmla="*/ 99 h 512"/>
                <a:gd name="T86" fmla="*/ 454 w 957"/>
                <a:gd name="T87" fmla="*/ 183 h 512"/>
                <a:gd name="T88" fmla="*/ 444 w 957"/>
                <a:gd name="T89" fmla="*/ 266 h 512"/>
                <a:gd name="T90" fmla="*/ 466 w 957"/>
                <a:gd name="T91" fmla="*/ 212 h 512"/>
                <a:gd name="T92" fmla="*/ 467 w 957"/>
                <a:gd name="T93" fmla="*/ 230 h 512"/>
                <a:gd name="T94" fmla="*/ 467 w 957"/>
                <a:gd name="T95" fmla="*/ 61 h 512"/>
                <a:gd name="T96" fmla="*/ 491 w 957"/>
                <a:gd name="T97" fmla="*/ 310 h 512"/>
                <a:gd name="T98" fmla="*/ 523 w 957"/>
                <a:gd name="T99" fmla="*/ 383 h 512"/>
                <a:gd name="T100" fmla="*/ 391 w 957"/>
                <a:gd name="T101" fmla="*/ 483 h 512"/>
                <a:gd name="T102" fmla="*/ 409 w 957"/>
                <a:gd name="T103" fmla="*/ 464 h 512"/>
                <a:gd name="T104" fmla="*/ 537 w 957"/>
                <a:gd name="T105" fmla="*/ 504 h 512"/>
                <a:gd name="T106" fmla="*/ 577 w 957"/>
                <a:gd name="T107" fmla="*/ 5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7" h="512">
                  <a:moveTo>
                    <a:pt x="953" y="504"/>
                  </a:moveTo>
                  <a:cubicBezTo>
                    <a:pt x="586" y="504"/>
                    <a:pt x="586" y="504"/>
                    <a:pt x="586" y="504"/>
                  </a:cubicBezTo>
                  <a:cubicBezTo>
                    <a:pt x="528" y="402"/>
                    <a:pt x="528" y="402"/>
                    <a:pt x="528" y="402"/>
                  </a:cubicBezTo>
                  <a:cubicBezTo>
                    <a:pt x="530" y="402"/>
                    <a:pt x="531" y="400"/>
                    <a:pt x="531" y="399"/>
                  </a:cubicBezTo>
                  <a:cubicBezTo>
                    <a:pt x="531" y="375"/>
                    <a:pt x="531" y="375"/>
                    <a:pt x="531" y="375"/>
                  </a:cubicBezTo>
                  <a:cubicBezTo>
                    <a:pt x="531" y="373"/>
                    <a:pt x="529" y="371"/>
                    <a:pt x="527" y="371"/>
                  </a:cubicBezTo>
                  <a:cubicBezTo>
                    <a:pt x="517" y="371"/>
                    <a:pt x="517" y="371"/>
                    <a:pt x="517" y="371"/>
                  </a:cubicBezTo>
                  <a:cubicBezTo>
                    <a:pt x="495" y="296"/>
                    <a:pt x="495" y="296"/>
                    <a:pt x="495" y="296"/>
                  </a:cubicBezTo>
                  <a:cubicBezTo>
                    <a:pt x="495" y="296"/>
                    <a:pt x="495" y="296"/>
                    <a:pt x="495" y="296"/>
                  </a:cubicBezTo>
                  <a:cubicBezTo>
                    <a:pt x="498" y="296"/>
                    <a:pt x="499" y="294"/>
                    <a:pt x="499" y="292"/>
                  </a:cubicBezTo>
                  <a:cubicBezTo>
                    <a:pt x="499" y="280"/>
                    <a:pt x="499" y="280"/>
                    <a:pt x="499" y="280"/>
                  </a:cubicBezTo>
                  <a:cubicBezTo>
                    <a:pt x="499" y="278"/>
                    <a:pt x="498" y="276"/>
                    <a:pt x="495" y="276"/>
                  </a:cubicBezTo>
                  <a:cubicBezTo>
                    <a:pt x="492" y="276"/>
                    <a:pt x="492" y="276"/>
                    <a:pt x="492" y="276"/>
                  </a:cubicBezTo>
                  <a:cubicBezTo>
                    <a:pt x="477" y="86"/>
                    <a:pt x="477" y="86"/>
                    <a:pt x="477" y="86"/>
                  </a:cubicBezTo>
                  <a:cubicBezTo>
                    <a:pt x="477" y="85"/>
                    <a:pt x="477" y="85"/>
                    <a:pt x="477" y="84"/>
                  </a:cubicBezTo>
                  <a:cubicBezTo>
                    <a:pt x="477" y="68"/>
                    <a:pt x="477" y="68"/>
                    <a:pt x="477" y="68"/>
                  </a:cubicBezTo>
                  <a:cubicBezTo>
                    <a:pt x="477" y="67"/>
                    <a:pt x="477" y="66"/>
                    <a:pt x="475" y="65"/>
                  </a:cubicBezTo>
                  <a:cubicBezTo>
                    <a:pt x="475" y="57"/>
                    <a:pt x="475" y="57"/>
                    <a:pt x="475" y="57"/>
                  </a:cubicBezTo>
                  <a:cubicBezTo>
                    <a:pt x="475" y="55"/>
                    <a:pt x="474" y="53"/>
                    <a:pt x="471" y="53"/>
                  </a:cubicBezTo>
                  <a:cubicBezTo>
                    <a:pt x="467" y="53"/>
                    <a:pt x="467" y="53"/>
                    <a:pt x="467" y="53"/>
                  </a:cubicBezTo>
                  <a:cubicBezTo>
                    <a:pt x="467" y="4"/>
                    <a:pt x="467" y="4"/>
                    <a:pt x="467" y="4"/>
                  </a:cubicBezTo>
                  <a:cubicBezTo>
                    <a:pt x="467" y="2"/>
                    <a:pt x="465" y="0"/>
                    <a:pt x="463" y="0"/>
                  </a:cubicBezTo>
                  <a:cubicBezTo>
                    <a:pt x="461" y="0"/>
                    <a:pt x="459" y="2"/>
                    <a:pt x="459" y="4"/>
                  </a:cubicBezTo>
                  <a:cubicBezTo>
                    <a:pt x="459" y="53"/>
                    <a:pt x="459" y="53"/>
                    <a:pt x="459" y="53"/>
                  </a:cubicBezTo>
                  <a:cubicBezTo>
                    <a:pt x="455" y="53"/>
                    <a:pt x="455" y="53"/>
                    <a:pt x="455" y="53"/>
                  </a:cubicBezTo>
                  <a:cubicBezTo>
                    <a:pt x="453" y="53"/>
                    <a:pt x="451" y="55"/>
                    <a:pt x="451" y="57"/>
                  </a:cubicBezTo>
                  <a:cubicBezTo>
                    <a:pt x="451" y="65"/>
                    <a:pt x="451" y="65"/>
                    <a:pt x="451" y="65"/>
                  </a:cubicBezTo>
                  <a:cubicBezTo>
                    <a:pt x="450" y="66"/>
                    <a:pt x="449" y="67"/>
                    <a:pt x="449" y="68"/>
                  </a:cubicBezTo>
                  <a:cubicBezTo>
                    <a:pt x="449" y="84"/>
                    <a:pt x="449" y="84"/>
                    <a:pt x="449" y="84"/>
                  </a:cubicBezTo>
                  <a:cubicBezTo>
                    <a:pt x="449" y="85"/>
                    <a:pt x="450" y="86"/>
                    <a:pt x="450" y="86"/>
                  </a:cubicBezTo>
                  <a:cubicBezTo>
                    <a:pt x="435" y="276"/>
                    <a:pt x="435" y="276"/>
                    <a:pt x="435" y="276"/>
                  </a:cubicBezTo>
                  <a:cubicBezTo>
                    <a:pt x="431" y="276"/>
                    <a:pt x="431" y="276"/>
                    <a:pt x="431" y="276"/>
                  </a:cubicBezTo>
                  <a:cubicBezTo>
                    <a:pt x="429" y="276"/>
                    <a:pt x="427" y="278"/>
                    <a:pt x="427" y="280"/>
                  </a:cubicBezTo>
                  <a:cubicBezTo>
                    <a:pt x="427" y="292"/>
                    <a:pt x="427" y="292"/>
                    <a:pt x="427" y="292"/>
                  </a:cubicBezTo>
                  <a:cubicBezTo>
                    <a:pt x="427" y="294"/>
                    <a:pt x="429" y="296"/>
                    <a:pt x="431" y="296"/>
                  </a:cubicBezTo>
                  <a:cubicBezTo>
                    <a:pt x="432" y="296"/>
                    <a:pt x="432" y="296"/>
                    <a:pt x="432" y="296"/>
                  </a:cubicBezTo>
                  <a:cubicBezTo>
                    <a:pt x="410" y="371"/>
                    <a:pt x="410" y="371"/>
                    <a:pt x="410" y="371"/>
                  </a:cubicBezTo>
                  <a:cubicBezTo>
                    <a:pt x="400" y="371"/>
                    <a:pt x="400" y="371"/>
                    <a:pt x="400" y="371"/>
                  </a:cubicBezTo>
                  <a:cubicBezTo>
                    <a:pt x="398" y="371"/>
                    <a:pt x="396" y="373"/>
                    <a:pt x="396" y="375"/>
                  </a:cubicBezTo>
                  <a:cubicBezTo>
                    <a:pt x="396" y="399"/>
                    <a:pt x="396" y="399"/>
                    <a:pt x="396" y="399"/>
                  </a:cubicBezTo>
                  <a:cubicBezTo>
                    <a:pt x="396" y="400"/>
                    <a:pt x="397" y="402"/>
                    <a:pt x="398" y="402"/>
                  </a:cubicBezTo>
                  <a:cubicBezTo>
                    <a:pt x="341" y="504"/>
                    <a:pt x="341" y="504"/>
                    <a:pt x="341" y="504"/>
                  </a:cubicBezTo>
                  <a:cubicBezTo>
                    <a:pt x="4" y="504"/>
                    <a:pt x="4" y="504"/>
                    <a:pt x="4" y="504"/>
                  </a:cubicBezTo>
                  <a:cubicBezTo>
                    <a:pt x="2" y="504"/>
                    <a:pt x="0" y="506"/>
                    <a:pt x="0" y="508"/>
                  </a:cubicBezTo>
                  <a:cubicBezTo>
                    <a:pt x="0" y="510"/>
                    <a:pt x="2" y="512"/>
                    <a:pt x="4" y="512"/>
                  </a:cubicBezTo>
                  <a:cubicBezTo>
                    <a:pt x="343" y="512"/>
                    <a:pt x="343" y="512"/>
                    <a:pt x="343" y="512"/>
                  </a:cubicBezTo>
                  <a:cubicBezTo>
                    <a:pt x="383" y="512"/>
                    <a:pt x="383" y="512"/>
                    <a:pt x="383" y="512"/>
                  </a:cubicBezTo>
                  <a:cubicBezTo>
                    <a:pt x="543" y="512"/>
                    <a:pt x="543" y="512"/>
                    <a:pt x="543" y="512"/>
                  </a:cubicBezTo>
                  <a:cubicBezTo>
                    <a:pt x="543" y="512"/>
                    <a:pt x="543" y="512"/>
                    <a:pt x="543" y="512"/>
                  </a:cubicBezTo>
                  <a:cubicBezTo>
                    <a:pt x="583" y="512"/>
                    <a:pt x="583" y="512"/>
                    <a:pt x="583" y="512"/>
                  </a:cubicBezTo>
                  <a:cubicBezTo>
                    <a:pt x="583" y="512"/>
                    <a:pt x="583" y="512"/>
                    <a:pt x="583" y="512"/>
                  </a:cubicBezTo>
                  <a:cubicBezTo>
                    <a:pt x="953" y="512"/>
                    <a:pt x="953" y="512"/>
                    <a:pt x="953" y="512"/>
                  </a:cubicBezTo>
                  <a:cubicBezTo>
                    <a:pt x="956" y="512"/>
                    <a:pt x="957" y="510"/>
                    <a:pt x="957" y="508"/>
                  </a:cubicBezTo>
                  <a:cubicBezTo>
                    <a:pt x="957" y="506"/>
                    <a:pt x="956" y="504"/>
                    <a:pt x="953" y="504"/>
                  </a:cubicBezTo>
                  <a:close/>
                  <a:moveTo>
                    <a:pt x="377" y="456"/>
                  </a:moveTo>
                  <a:cubicBezTo>
                    <a:pt x="404" y="456"/>
                    <a:pt x="404" y="456"/>
                    <a:pt x="404" y="456"/>
                  </a:cubicBezTo>
                  <a:cubicBezTo>
                    <a:pt x="395" y="475"/>
                    <a:pt x="395" y="475"/>
                    <a:pt x="395" y="475"/>
                  </a:cubicBezTo>
                  <a:cubicBezTo>
                    <a:pt x="367" y="475"/>
                    <a:pt x="367" y="475"/>
                    <a:pt x="367" y="475"/>
                  </a:cubicBezTo>
                  <a:lnTo>
                    <a:pt x="377" y="456"/>
                  </a:lnTo>
                  <a:close/>
                  <a:moveTo>
                    <a:pt x="392" y="429"/>
                  </a:moveTo>
                  <a:cubicBezTo>
                    <a:pt x="417" y="429"/>
                    <a:pt x="417" y="429"/>
                    <a:pt x="417" y="429"/>
                  </a:cubicBezTo>
                  <a:cubicBezTo>
                    <a:pt x="408" y="448"/>
                    <a:pt x="408" y="448"/>
                    <a:pt x="408" y="448"/>
                  </a:cubicBezTo>
                  <a:cubicBezTo>
                    <a:pt x="382" y="448"/>
                    <a:pt x="382" y="448"/>
                    <a:pt x="382" y="448"/>
                  </a:cubicBezTo>
                  <a:lnTo>
                    <a:pt x="392" y="429"/>
                  </a:lnTo>
                  <a:close/>
                  <a:moveTo>
                    <a:pt x="510" y="429"/>
                  </a:moveTo>
                  <a:cubicBezTo>
                    <a:pt x="534" y="429"/>
                    <a:pt x="534" y="429"/>
                    <a:pt x="534" y="429"/>
                  </a:cubicBezTo>
                  <a:cubicBezTo>
                    <a:pt x="545" y="448"/>
                    <a:pt x="545" y="448"/>
                    <a:pt x="545" y="448"/>
                  </a:cubicBezTo>
                  <a:cubicBezTo>
                    <a:pt x="519" y="448"/>
                    <a:pt x="519" y="448"/>
                    <a:pt x="519" y="448"/>
                  </a:cubicBezTo>
                  <a:lnTo>
                    <a:pt x="510" y="429"/>
                  </a:lnTo>
                  <a:close/>
                  <a:moveTo>
                    <a:pt x="506" y="421"/>
                  </a:moveTo>
                  <a:cubicBezTo>
                    <a:pt x="498" y="403"/>
                    <a:pt x="498" y="403"/>
                    <a:pt x="498" y="403"/>
                  </a:cubicBezTo>
                  <a:cubicBezTo>
                    <a:pt x="519" y="403"/>
                    <a:pt x="519" y="403"/>
                    <a:pt x="519" y="403"/>
                  </a:cubicBezTo>
                  <a:cubicBezTo>
                    <a:pt x="530" y="421"/>
                    <a:pt x="530" y="421"/>
                    <a:pt x="530" y="421"/>
                  </a:cubicBezTo>
                  <a:lnTo>
                    <a:pt x="506" y="421"/>
                  </a:lnTo>
                  <a:close/>
                  <a:moveTo>
                    <a:pt x="523" y="395"/>
                  </a:moveTo>
                  <a:cubicBezTo>
                    <a:pt x="522" y="395"/>
                    <a:pt x="522" y="395"/>
                    <a:pt x="522" y="395"/>
                  </a:cubicBezTo>
                  <a:cubicBezTo>
                    <a:pt x="491" y="395"/>
                    <a:pt x="491" y="395"/>
                    <a:pt x="491" y="395"/>
                  </a:cubicBezTo>
                  <a:cubicBezTo>
                    <a:pt x="435" y="395"/>
                    <a:pt x="435" y="395"/>
                    <a:pt x="435" y="395"/>
                  </a:cubicBezTo>
                  <a:cubicBezTo>
                    <a:pt x="405" y="395"/>
                    <a:pt x="405" y="395"/>
                    <a:pt x="405" y="395"/>
                  </a:cubicBezTo>
                  <a:cubicBezTo>
                    <a:pt x="404" y="395"/>
                    <a:pt x="404" y="395"/>
                    <a:pt x="404" y="395"/>
                  </a:cubicBezTo>
                  <a:cubicBezTo>
                    <a:pt x="404" y="391"/>
                    <a:pt x="404" y="391"/>
                    <a:pt x="404" y="391"/>
                  </a:cubicBezTo>
                  <a:cubicBezTo>
                    <a:pt x="523" y="391"/>
                    <a:pt x="523" y="391"/>
                    <a:pt x="523" y="391"/>
                  </a:cubicBezTo>
                  <a:lnTo>
                    <a:pt x="523" y="395"/>
                  </a:lnTo>
                  <a:close/>
                  <a:moveTo>
                    <a:pt x="429" y="403"/>
                  </a:moveTo>
                  <a:cubicBezTo>
                    <a:pt x="420" y="421"/>
                    <a:pt x="420" y="421"/>
                    <a:pt x="420" y="421"/>
                  </a:cubicBezTo>
                  <a:cubicBezTo>
                    <a:pt x="397" y="421"/>
                    <a:pt x="397" y="421"/>
                    <a:pt x="397" y="421"/>
                  </a:cubicBezTo>
                  <a:cubicBezTo>
                    <a:pt x="407" y="403"/>
                    <a:pt x="407" y="403"/>
                    <a:pt x="407" y="403"/>
                  </a:cubicBezTo>
                  <a:lnTo>
                    <a:pt x="429" y="403"/>
                  </a:lnTo>
                  <a:close/>
                  <a:moveTo>
                    <a:pt x="425" y="429"/>
                  </a:moveTo>
                  <a:cubicBezTo>
                    <a:pt x="432" y="429"/>
                    <a:pt x="432" y="429"/>
                    <a:pt x="432" y="429"/>
                  </a:cubicBezTo>
                  <a:cubicBezTo>
                    <a:pt x="429" y="431"/>
                    <a:pt x="425" y="433"/>
                    <a:pt x="422" y="436"/>
                  </a:cubicBezTo>
                  <a:lnTo>
                    <a:pt x="425" y="429"/>
                  </a:lnTo>
                  <a:close/>
                  <a:moveTo>
                    <a:pt x="429" y="421"/>
                  </a:moveTo>
                  <a:cubicBezTo>
                    <a:pt x="438" y="403"/>
                    <a:pt x="438" y="403"/>
                    <a:pt x="438" y="403"/>
                  </a:cubicBezTo>
                  <a:cubicBezTo>
                    <a:pt x="489" y="403"/>
                    <a:pt x="489" y="403"/>
                    <a:pt x="489" y="403"/>
                  </a:cubicBezTo>
                  <a:cubicBezTo>
                    <a:pt x="498" y="421"/>
                    <a:pt x="498" y="421"/>
                    <a:pt x="498" y="421"/>
                  </a:cubicBezTo>
                  <a:lnTo>
                    <a:pt x="429" y="421"/>
                  </a:lnTo>
                  <a:close/>
                  <a:moveTo>
                    <a:pt x="501" y="429"/>
                  </a:moveTo>
                  <a:cubicBezTo>
                    <a:pt x="504" y="435"/>
                    <a:pt x="504" y="435"/>
                    <a:pt x="504" y="435"/>
                  </a:cubicBezTo>
                  <a:cubicBezTo>
                    <a:pt x="502" y="433"/>
                    <a:pt x="499" y="431"/>
                    <a:pt x="495" y="429"/>
                  </a:cubicBezTo>
                  <a:lnTo>
                    <a:pt x="501" y="429"/>
                  </a:lnTo>
                  <a:close/>
                  <a:moveTo>
                    <a:pt x="523" y="456"/>
                  </a:moveTo>
                  <a:cubicBezTo>
                    <a:pt x="549" y="456"/>
                    <a:pt x="549" y="456"/>
                    <a:pt x="549" y="456"/>
                  </a:cubicBezTo>
                  <a:cubicBezTo>
                    <a:pt x="560" y="475"/>
                    <a:pt x="560" y="475"/>
                    <a:pt x="560" y="475"/>
                  </a:cubicBezTo>
                  <a:cubicBezTo>
                    <a:pt x="532" y="475"/>
                    <a:pt x="532" y="475"/>
                    <a:pt x="532" y="475"/>
                  </a:cubicBezTo>
                  <a:lnTo>
                    <a:pt x="523" y="456"/>
                  </a:lnTo>
                  <a:close/>
                  <a:moveTo>
                    <a:pt x="422" y="358"/>
                  </a:moveTo>
                  <a:cubicBezTo>
                    <a:pt x="440" y="358"/>
                    <a:pt x="440" y="358"/>
                    <a:pt x="440" y="358"/>
                  </a:cubicBezTo>
                  <a:cubicBezTo>
                    <a:pt x="438" y="370"/>
                    <a:pt x="438" y="370"/>
                    <a:pt x="438" y="370"/>
                  </a:cubicBezTo>
                  <a:cubicBezTo>
                    <a:pt x="419" y="370"/>
                    <a:pt x="419" y="370"/>
                    <a:pt x="419" y="370"/>
                  </a:cubicBezTo>
                  <a:lnTo>
                    <a:pt x="422" y="358"/>
                  </a:lnTo>
                  <a:close/>
                  <a:moveTo>
                    <a:pt x="428" y="338"/>
                  </a:moveTo>
                  <a:cubicBezTo>
                    <a:pt x="443" y="338"/>
                    <a:pt x="443" y="338"/>
                    <a:pt x="443" y="338"/>
                  </a:cubicBezTo>
                  <a:cubicBezTo>
                    <a:pt x="441" y="350"/>
                    <a:pt x="441" y="350"/>
                    <a:pt x="441" y="350"/>
                  </a:cubicBezTo>
                  <a:cubicBezTo>
                    <a:pt x="424" y="350"/>
                    <a:pt x="424" y="350"/>
                    <a:pt x="424" y="350"/>
                  </a:cubicBezTo>
                  <a:lnTo>
                    <a:pt x="428" y="338"/>
                  </a:lnTo>
                  <a:close/>
                  <a:moveTo>
                    <a:pt x="434" y="318"/>
                  </a:moveTo>
                  <a:cubicBezTo>
                    <a:pt x="446" y="318"/>
                    <a:pt x="446" y="318"/>
                    <a:pt x="446" y="318"/>
                  </a:cubicBezTo>
                  <a:cubicBezTo>
                    <a:pt x="444" y="330"/>
                    <a:pt x="444" y="330"/>
                    <a:pt x="444" y="330"/>
                  </a:cubicBezTo>
                  <a:cubicBezTo>
                    <a:pt x="430" y="330"/>
                    <a:pt x="430" y="330"/>
                    <a:pt x="430" y="330"/>
                  </a:cubicBezTo>
                  <a:lnTo>
                    <a:pt x="434" y="318"/>
                  </a:lnTo>
                  <a:close/>
                  <a:moveTo>
                    <a:pt x="454" y="318"/>
                  </a:moveTo>
                  <a:cubicBezTo>
                    <a:pt x="473" y="318"/>
                    <a:pt x="473" y="318"/>
                    <a:pt x="473" y="318"/>
                  </a:cubicBezTo>
                  <a:cubicBezTo>
                    <a:pt x="481" y="370"/>
                    <a:pt x="481" y="370"/>
                    <a:pt x="481" y="370"/>
                  </a:cubicBezTo>
                  <a:cubicBezTo>
                    <a:pt x="446" y="370"/>
                    <a:pt x="446" y="370"/>
                    <a:pt x="446" y="370"/>
                  </a:cubicBezTo>
                  <a:lnTo>
                    <a:pt x="454" y="318"/>
                  </a:lnTo>
                  <a:close/>
                  <a:moveTo>
                    <a:pt x="487" y="358"/>
                  </a:moveTo>
                  <a:cubicBezTo>
                    <a:pt x="505" y="358"/>
                    <a:pt x="505" y="358"/>
                    <a:pt x="505" y="358"/>
                  </a:cubicBezTo>
                  <a:cubicBezTo>
                    <a:pt x="508" y="370"/>
                    <a:pt x="508" y="370"/>
                    <a:pt x="508" y="370"/>
                  </a:cubicBezTo>
                  <a:cubicBezTo>
                    <a:pt x="489" y="370"/>
                    <a:pt x="489" y="370"/>
                    <a:pt x="489" y="370"/>
                  </a:cubicBezTo>
                  <a:lnTo>
                    <a:pt x="487" y="358"/>
                  </a:lnTo>
                  <a:close/>
                  <a:moveTo>
                    <a:pt x="486" y="350"/>
                  </a:moveTo>
                  <a:cubicBezTo>
                    <a:pt x="484" y="338"/>
                    <a:pt x="484" y="338"/>
                    <a:pt x="484" y="338"/>
                  </a:cubicBezTo>
                  <a:cubicBezTo>
                    <a:pt x="499" y="338"/>
                    <a:pt x="499" y="338"/>
                    <a:pt x="499" y="338"/>
                  </a:cubicBezTo>
                  <a:cubicBezTo>
                    <a:pt x="502" y="350"/>
                    <a:pt x="502" y="350"/>
                    <a:pt x="502" y="350"/>
                  </a:cubicBezTo>
                  <a:lnTo>
                    <a:pt x="486" y="350"/>
                  </a:lnTo>
                  <a:close/>
                  <a:moveTo>
                    <a:pt x="497" y="330"/>
                  </a:moveTo>
                  <a:cubicBezTo>
                    <a:pt x="483" y="330"/>
                    <a:pt x="483" y="330"/>
                    <a:pt x="483" y="330"/>
                  </a:cubicBezTo>
                  <a:cubicBezTo>
                    <a:pt x="481" y="318"/>
                    <a:pt x="481" y="318"/>
                    <a:pt x="481" y="318"/>
                  </a:cubicBezTo>
                  <a:cubicBezTo>
                    <a:pt x="493" y="318"/>
                    <a:pt x="493" y="318"/>
                    <a:pt x="493" y="318"/>
                  </a:cubicBezTo>
                  <a:lnTo>
                    <a:pt x="497" y="330"/>
                  </a:lnTo>
                  <a:close/>
                  <a:moveTo>
                    <a:pt x="490" y="288"/>
                  </a:moveTo>
                  <a:cubicBezTo>
                    <a:pt x="437" y="288"/>
                    <a:pt x="437" y="288"/>
                    <a:pt x="437" y="288"/>
                  </a:cubicBezTo>
                  <a:cubicBezTo>
                    <a:pt x="437" y="288"/>
                    <a:pt x="437" y="288"/>
                    <a:pt x="437" y="288"/>
                  </a:cubicBezTo>
                  <a:cubicBezTo>
                    <a:pt x="435" y="288"/>
                    <a:pt x="435" y="288"/>
                    <a:pt x="435" y="288"/>
                  </a:cubicBezTo>
                  <a:cubicBezTo>
                    <a:pt x="435" y="284"/>
                    <a:pt x="435" y="284"/>
                    <a:pt x="435" y="284"/>
                  </a:cubicBezTo>
                  <a:cubicBezTo>
                    <a:pt x="491" y="284"/>
                    <a:pt x="491" y="284"/>
                    <a:pt x="491" y="284"/>
                  </a:cubicBezTo>
                  <a:cubicBezTo>
                    <a:pt x="491" y="288"/>
                    <a:pt x="491" y="288"/>
                    <a:pt x="491" y="288"/>
                  </a:cubicBezTo>
                  <a:cubicBezTo>
                    <a:pt x="490" y="288"/>
                    <a:pt x="490" y="288"/>
                    <a:pt x="490" y="288"/>
                  </a:cubicBezTo>
                  <a:cubicBezTo>
                    <a:pt x="490" y="288"/>
                    <a:pt x="490" y="288"/>
                    <a:pt x="490" y="288"/>
                  </a:cubicBezTo>
                  <a:close/>
                  <a:moveTo>
                    <a:pt x="484" y="276"/>
                  </a:moveTo>
                  <a:cubicBezTo>
                    <a:pt x="476" y="276"/>
                    <a:pt x="476" y="276"/>
                    <a:pt x="476" y="276"/>
                  </a:cubicBezTo>
                  <a:cubicBezTo>
                    <a:pt x="476" y="266"/>
                    <a:pt x="476" y="266"/>
                    <a:pt x="476" y="266"/>
                  </a:cubicBezTo>
                  <a:cubicBezTo>
                    <a:pt x="483" y="266"/>
                    <a:pt x="483" y="266"/>
                    <a:pt x="483" y="266"/>
                  </a:cubicBezTo>
                  <a:lnTo>
                    <a:pt x="484" y="276"/>
                  </a:lnTo>
                  <a:close/>
                  <a:moveTo>
                    <a:pt x="453" y="208"/>
                  </a:moveTo>
                  <a:cubicBezTo>
                    <a:pt x="449" y="208"/>
                    <a:pt x="449" y="208"/>
                    <a:pt x="449" y="208"/>
                  </a:cubicBezTo>
                  <a:cubicBezTo>
                    <a:pt x="449" y="200"/>
                    <a:pt x="449" y="200"/>
                    <a:pt x="449" y="200"/>
                  </a:cubicBezTo>
                  <a:cubicBezTo>
                    <a:pt x="454" y="200"/>
                    <a:pt x="454" y="200"/>
                    <a:pt x="454" y="200"/>
                  </a:cubicBezTo>
                  <a:lnTo>
                    <a:pt x="453" y="208"/>
                  </a:lnTo>
                  <a:close/>
                  <a:moveTo>
                    <a:pt x="448" y="216"/>
                  </a:moveTo>
                  <a:cubicBezTo>
                    <a:pt x="453" y="216"/>
                    <a:pt x="453" y="216"/>
                    <a:pt x="453" y="216"/>
                  </a:cubicBezTo>
                  <a:cubicBezTo>
                    <a:pt x="453" y="225"/>
                    <a:pt x="453" y="225"/>
                    <a:pt x="453" y="225"/>
                  </a:cubicBezTo>
                  <a:cubicBezTo>
                    <a:pt x="447" y="225"/>
                    <a:pt x="447" y="225"/>
                    <a:pt x="447" y="225"/>
                  </a:cubicBezTo>
                  <a:lnTo>
                    <a:pt x="448" y="216"/>
                  </a:lnTo>
                  <a:close/>
                  <a:moveTo>
                    <a:pt x="453" y="233"/>
                  </a:moveTo>
                  <a:cubicBezTo>
                    <a:pt x="452" y="242"/>
                    <a:pt x="452" y="242"/>
                    <a:pt x="452" y="242"/>
                  </a:cubicBezTo>
                  <a:cubicBezTo>
                    <a:pt x="446" y="242"/>
                    <a:pt x="446" y="242"/>
                    <a:pt x="446" y="242"/>
                  </a:cubicBezTo>
                  <a:cubicBezTo>
                    <a:pt x="447" y="233"/>
                    <a:pt x="447" y="233"/>
                    <a:pt x="447" y="233"/>
                  </a:cubicBezTo>
                  <a:lnTo>
                    <a:pt x="453" y="233"/>
                  </a:lnTo>
                  <a:close/>
                  <a:moveTo>
                    <a:pt x="452" y="250"/>
                  </a:moveTo>
                  <a:cubicBezTo>
                    <a:pt x="452" y="258"/>
                    <a:pt x="452" y="258"/>
                    <a:pt x="452" y="258"/>
                  </a:cubicBezTo>
                  <a:cubicBezTo>
                    <a:pt x="445" y="258"/>
                    <a:pt x="445" y="258"/>
                    <a:pt x="445" y="258"/>
                  </a:cubicBezTo>
                  <a:cubicBezTo>
                    <a:pt x="445" y="250"/>
                    <a:pt x="445" y="250"/>
                    <a:pt x="445" y="250"/>
                  </a:cubicBezTo>
                  <a:lnTo>
                    <a:pt x="452" y="250"/>
                  </a:lnTo>
                  <a:close/>
                  <a:moveTo>
                    <a:pt x="473" y="200"/>
                  </a:moveTo>
                  <a:cubicBezTo>
                    <a:pt x="478" y="200"/>
                    <a:pt x="478" y="200"/>
                    <a:pt x="478" y="200"/>
                  </a:cubicBezTo>
                  <a:cubicBezTo>
                    <a:pt x="479" y="208"/>
                    <a:pt x="479" y="208"/>
                    <a:pt x="479" y="208"/>
                  </a:cubicBezTo>
                  <a:cubicBezTo>
                    <a:pt x="474" y="208"/>
                    <a:pt x="474" y="208"/>
                    <a:pt x="474" y="208"/>
                  </a:cubicBezTo>
                  <a:lnTo>
                    <a:pt x="473" y="200"/>
                  </a:lnTo>
                  <a:close/>
                  <a:moveTo>
                    <a:pt x="475" y="250"/>
                  </a:moveTo>
                  <a:cubicBezTo>
                    <a:pt x="482" y="250"/>
                    <a:pt x="482" y="250"/>
                    <a:pt x="482" y="250"/>
                  </a:cubicBezTo>
                  <a:cubicBezTo>
                    <a:pt x="483" y="258"/>
                    <a:pt x="483" y="258"/>
                    <a:pt x="483" y="258"/>
                  </a:cubicBezTo>
                  <a:cubicBezTo>
                    <a:pt x="476" y="258"/>
                    <a:pt x="476" y="258"/>
                    <a:pt x="476" y="258"/>
                  </a:cubicBezTo>
                  <a:lnTo>
                    <a:pt x="475" y="250"/>
                  </a:lnTo>
                  <a:close/>
                  <a:moveTo>
                    <a:pt x="475" y="242"/>
                  </a:moveTo>
                  <a:cubicBezTo>
                    <a:pt x="475" y="233"/>
                    <a:pt x="475" y="233"/>
                    <a:pt x="475" y="233"/>
                  </a:cubicBezTo>
                  <a:cubicBezTo>
                    <a:pt x="481" y="233"/>
                    <a:pt x="481" y="233"/>
                    <a:pt x="481" y="233"/>
                  </a:cubicBezTo>
                  <a:cubicBezTo>
                    <a:pt x="481" y="242"/>
                    <a:pt x="481" y="242"/>
                    <a:pt x="481" y="242"/>
                  </a:cubicBezTo>
                  <a:lnTo>
                    <a:pt x="475" y="242"/>
                  </a:lnTo>
                  <a:close/>
                  <a:moveTo>
                    <a:pt x="474" y="225"/>
                  </a:moveTo>
                  <a:cubicBezTo>
                    <a:pt x="474" y="216"/>
                    <a:pt x="474" y="216"/>
                    <a:pt x="474" y="216"/>
                  </a:cubicBezTo>
                  <a:cubicBezTo>
                    <a:pt x="479" y="216"/>
                    <a:pt x="479" y="216"/>
                    <a:pt x="479" y="216"/>
                  </a:cubicBezTo>
                  <a:cubicBezTo>
                    <a:pt x="480" y="225"/>
                    <a:pt x="480" y="225"/>
                    <a:pt x="480" y="225"/>
                  </a:cubicBezTo>
                  <a:lnTo>
                    <a:pt x="474" y="225"/>
                  </a:lnTo>
                  <a:close/>
                  <a:moveTo>
                    <a:pt x="473" y="192"/>
                  </a:moveTo>
                  <a:cubicBezTo>
                    <a:pt x="473" y="183"/>
                    <a:pt x="473" y="183"/>
                    <a:pt x="473" y="183"/>
                  </a:cubicBezTo>
                  <a:cubicBezTo>
                    <a:pt x="477" y="183"/>
                    <a:pt x="477" y="183"/>
                    <a:pt x="477" y="183"/>
                  </a:cubicBezTo>
                  <a:cubicBezTo>
                    <a:pt x="477" y="192"/>
                    <a:pt x="477" y="192"/>
                    <a:pt x="477" y="192"/>
                  </a:cubicBezTo>
                  <a:lnTo>
                    <a:pt x="473" y="192"/>
                  </a:lnTo>
                  <a:close/>
                  <a:moveTo>
                    <a:pt x="473" y="175"/>
                  </a:moveTo>
                  <a:cubicBezTo>
                    <a:pt x="470" y="99"/>
                    <a:pt x="470" y="99"/>
                    <a:pt x="470" y="99"/>
                  </a:cubicBezTo>
                  <a:cubicBezTo>
                    <a:pt x="476" y="175"/>
                    <a:pt x="476" y="175"/>
                    <a:pt x="476" y="175"/>
                  </a:cubicBezTo>
                  <a:lnTo>
                    <a:pt x="473" y="175"/>
                  </a:lnTo>
                  <a:close/>
                  <a:moveTo>
                    <a:pt x="469" y="80"/>
                  </a:moveTo>
                  <a:cubicBezTo>
                    <a:pt x="465" y="80"/>
                    <a:pt x="465" y="80"/>
                    <a:pt x="465" y="80"/>
                  </a:cubicBezTo>
                  <a:cubicBezTo>
                    <a:pt x="462" y="80"/>
                    <a:pt x="462" y="80"/>
                    <a:pt x="462" y="80"/>
                  </a:cubicBezTo>
                  <a:cubicBezTo>
                    <a:pt x="457" y="80"/>
                    <a:pt x="457" y="80"/>
                    <a:pt x="457" y="80"/>
                  </a:cubicBezTo>
                  <a:cubicBezTo>
                    <a:pt x="457" y="72"/>
                    <a:pt x="457" y="72"/>
                    <a:pt x="457" y="72"/>
                  </a:cubicBezTo>
                  <a:cubicBezTo>
                    <a:pt x="469" y="72"/>
                    <a:pt x="469" y="72"/>
                    <a:pt x="469" y="72"/>
                  </a:cubicBezTo>
                  <a:lnTo>
                    <a:pt x="469" y="80"/>
                  </a:lnTo>
                  <a:close/>
                  <a:moveTo>
                    <a:pt x="457" y="99"/>
                  </a:moveTo>
                  <a:cubicBezTo>
                    <a:pt x="455" y="175"/>
                    <a:pt x="455" y="175"/>
                    <a:pt x="455" y="175"/>
                  </a:cubicBezTo>
                  <a:cubicBezTo>
                    <a:pt x="451" y="175"/>
                    <a:pt x="451" y="175"/>
                    <a:pt x="451" y="175"/>
                  </a:cubicBezTo>
                  <a:lnTo>
                    <a:pt x="457" y="99"/>
                  </a:lnTo>
                  <a:close/>
                  <a:moveTo>
                    <a:pt x="454" y="183"/>
                  </a:moveTo>
                  <a:cubicBezTo>
                    <a:pt x="454" y="192"/>
                    <a:pt x="454" y="192"/>
                    <a:pt x="454" y="192"/>
                  </a:cubicBezTo>
                  <a:cubicBezTo>
                    <a:pt x="450" y="192"/>
                    <a:pt x="450" y="192"/>
                    <a:pt x="450" y="192"/>
                  </a:cubicBezTo>
                  <a:cubicBezTo>
                    <a:pt x="450" y="183"/>
                    <a:pt x="450" y="183"/>
                    <a:pt x="450" y="183"/>
                  </a:cubicBezTo>
                  <a:lnTo>
                    <a:pt x="454" y="183"/>
                  </a:lnTo>
                  <a:close/>
                  <a:moveTo>
                    <a:pt x="444" y="266"/>
                  </a:moveTo>
                  <a:cubicBezTo>
                    <a:pt x="451" y="266"/>
                    <a:pt x="451" y="266"/>
                    <a:pt x="451" y="266"/>
                  </a:cubicBezTo>
                  <a:cubicBezTo>
                    <a:pt x="451" y="276"/>
                    <a:pt x="451" y="276"/>
                    <a:pt x="451" y="276"/>
                  </a:cubicBezTo>
                  <a:cubicBezTo>
                    <a:pt x="443" y="276"/>
                    <a:pt x="443" y="276"/>
                    <a:pt x="443" y="276"/>
                  </a:cubicBezTo>
                  <a:lnTo>
                    <a:pt x="444" y="266"/>
                  </a:lnTo>
                  <a:close/>
                  <a:moveTo>
                    <a:pt x="464" y="147"/>
                  </a:moveTo>
                  <a:cubicBezTo>
                    <a:pt x="465" y="195"/>
                    <a:pt x="465" y="195"/>
                    <a:pt x="465" y="195"/>
                  </a:cubicBezTo>
                  <a:cubicBezTo>
                    <a:pt x="465" y="195"/>
                    <a:pt x="465" y="196"/>
                    <a:pt x="465" y="196"/>
                  </a:cubicBezTo>
                  <a:cubicBezTo>
                    <a:pt x="465" y="196"/>
                    <a:pt x="465" y="196"/>
                    <a:pt x="465" y="196"/>
                  </a:cubicBezTo>
                  <a:cubicBezTo>
                    <a:pt x="466" y="212"/>
                    <a:pt x="466" y="212"/>
                    <a:pt x="466" y="212"/>
                  </a:cubicBezTo>
                  <a:cubicBezTo>
                    <a:pt x="466" y="212"/>
                    <a:pt x="466" y="212"/>
                    <a:pt x="466" y="212"/>
                  </a:cubicBezTo>
                  <a:cubicBezTo>
                    <a:pt x="466" y="213"/>
                    <a:pt x="466" y="213"/>
                    <a:pt x="466" y="213"/>
                  </a:cubicBezTo>
                  <a:cubicBezTo>
                    <a:pt x="466" y="229"/>
                    <a:pt x="466" y="229"/>
                    <a:pt x="466" y="229"/>
                  </a:cubicBezTo>
                  <a:cubicBezTo>
                    <a:pt x="466" y="229"/>
                    <a:pt x="466" y="229"/>
                    <a:pt x="466" y="229"/>
                  </a:cubicBezTo>
                  <a:cubicBezTo>
                    <a:pt x="466" y="229"/>
                    <a:pt x="466" y="230"/>
                    <a:pt x="467" y="230"/>
                  </a:cubicBezTo>
                  <a:cubicBezTo>
                    <a:pt x="468" y="276"/>
                    <a:pt x="468" y="276"/>
                    <a:pt x="468" y="276"/>
                  </a:cubicBezTo>
                  <a:cubicBezTo>
                    <a:pt x="459" y="276"/>
                    <a:pt x="459" y="276"/>
                    <a:pt x="459" y="276"/>
                  </a:cubicBezTo>
                  <a:lnTo>
                    <a:pt x="464" y="147"/>
                  </a:lnTo>
                  <a:close/>
                  <a:moveTo>
                    <a:pt x="459" y="61"/>
                  </a:moveTo>
                  <a:cubicBezTo>
                    <a:pt x="467" y="61"/>
                    <a:pt x="467" y="61"/>
                    <a:pt x="467" y="61"/>
                  </a:cubicBezTo>
                  <a:cubicBezTo>
                    <a:pt x="467" y="64"/>
                    <a:pt x="467" y="64"/>
                    <a:pt x="467" y="64"/>
                  </a:cubicBezTo>
                  <a:cubicBezTo>
                    <a:pt x="459" y="64"/>
                    <a:pt x="459" y="64"/>
                    <a:pt x="459" y="64"/>
                  </a:cubicBezTo>
                  <a:lnTo>
                    <a:pt x="459" y="61"/>
                  </a:lnTo>
                  <a:close/>
                  <a:moveTo>
                    <a:pt x="487" y="296"/>
                  </a:moveTo>
                  <a:cubicBezTo>
                    <a:pt x="491" y="310"/>
                    <a:pt x="491" y="310"/>
                    <a:pt x="491" y="310"/>
                  </a:cubicBezTo>
                  <a:cubicBezTo>
                    <a:pt x="436" y="310"/>
                    <a:pt x="436" y="310"/>
                    <a:pt x="436" y="310"/>
                  </a:cubicBezTo>
                  <a:cubicBezTo>
                    <a:pt x="440" y="296"/>
                    <a:pt x="440" y="296"/>
                    <a:pt x="440" y="296"/>
                  </a:cubicBezTo>
                  <a:lnTo>
                    <a:pt x="487" y="296"/>
                  </a:lnTo>
                  <a:close/>
                  <a:moveTo>
                    <a:pt x="523" y="379"/>
                  </a:moveTo>
                  <a:cubicBezTo>
                    <a:pt x="523" y="383"/>
                    <a:pt x="523" y="383"/>
                    <a:pt x="523" y="383"/>
                  </a:cubicBezTo>
                  <a:cubicBezTo>
                    <a:pt x="404" y="383"/>
                    <a:pt x="404" y="383"/>
                    <a:pt x="404" y="383"/>
                  </a:cubicBezTo>
                  <a:cubicBezTo>
                    <a:pt x="404" y="379"/>
                    <a:pt x="404" y="379"/>
                    <a:pt x="404" y="379"/>
                  </a:cubicBezTo>
                  <a:lnTo>
                    <a:pt x="523" y="379"/>
                  </a:lnTo>
                  <a:close/>
                  <a:moveTo>
                    <a:pt x="362" y="483"/>
                  </a:moveTo>
                  <a:cubicBezTo>
                    <a:pt x="391" y="483"/>
                    <a:pt x="391" y="483"/>
                    <a:pt x="391" y="483"/>
                  </a:cubicBezTo>
                  <a:cubicBezTo>
                    <a:pt x="381" y="504"/>
                    <a:pt x="381" y="504"/>
                    <a:pt x="381" y="504"/>
                  </a:cubicBezTo>
                  <a:cubicBezTo>
                    <a:pt x="350" y="504"/>
                    <a:pt x="350" y="504"/>
                    <a:pt x="350" y="504"/>
                  </a:cubicBezTo>
                  <a:lnTo>
                    <a:pt x="362" y="483"/>
                  </a:lnTo>
                  <a:close/>
                  <a:moveTo>
                    <a:pt x="390" y="504"/>
                  </a:moveTo>
                  <a:cubicBezTo>
                    <a:pt x="409" y="464"/>
                    <a:pt x="409" y="464"/>
                    <a:pt x="409" y="464"/>
                  </a:cubicBezTo>
                  <a:cubicBezTo>
                    <a:pt x="409" y="464"/>
                    <a:pt x="409" y="464"/>
                    <a:pt x="409" y="464"/>
                  </a:cubicBezTo>
                  <a:cubicBezTo>
                    <a:pt x="409" y="464"/>
                    <a:pt x="426" y="429"/>
                    <a:pt x="463" y="429"/>
                  </a:cubicBezTo>
                  <a:cubicBezTo>
                    <a:pt x="502" y="429"/>
                    <a:pt x="518" y="463"/>
                    <a:pt x="518" y="464"/>
                  </a:cubicBezTo>
                  <a:cubicBezTo>
                    <a:pt x="518" y="464"/>
                    <a:pt x="518" y="464"/>
                    <a:pt x="518" y="464"/>
                  </a:cubicBezTo>
                  <a:cubicBezTo>
                    <a:pt x="537" y="504"/>
                    <a:pt x="537" y="504"/>
                    <a:pt x="537" y="504"/>
                  </a:cubicBezTo>
                  <a:lnTo>
                    <a:pt x="390" y="504"/>
                  </a:lnTo>
                  <a:close/>
                  <a:moveTo>
                    <a:pt x="546" y="504"/>
                  </a:moveTo>
                  <a:cubicBezTo>
                    <a:pt x="536" y="483"/>
                    <a:pt x="536" y="483"/>
                    <a:pt x="536" y="483"/>
                  </a:cubicBezTo>
                  <a:cubicBezTo>
                    <a:pt x="565" y="483"/>
                    <a:pt x="565" y="483"/>
                    <a:pt x="565" y="483"/>
                  </a:cubicBezTo>
                  <a:cubicBezTo>
                    <a:pt x="577" y="504"/>
                    <a:pt x="577" y="504"/>
                    <a:pt x="577" y="504"/>
                  </a:cubicBezTo>
                  <a:lnTo>
                    <a:pt x="546" y="504"/>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latin typeface="HelveticaNeue-UltraLight" panose="02000206000000020004" pitchFamily="50"/>
              </a:endParaRPr>
            </a:p>
          </p:txBody>
        </p:sp>
      </p:grpSp>
      <p:sp>
        <p:nvSpPr>
          <p:cNvPr id="18" name="Rectangle 17"/>
          <p:cNvSpPr/>
          <p:nvPr userDrawn="1"/>
        </p:nvSpPr>
        <p:spPr>
          <a:xfrm>
            <a:off x="100012" y="6804000"/>
            <a:ext cx="12091987" cy="54000"/>
          </a:xfrm>
          <a:prstGeom prst="rect">
            <a:avLst/>
          </a:pr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spTree>
    <p:extLst>
      <p:ext uri="{BB962C8B-B14F-4D97-AF65-F5344CB8AC3E}">
        <p14:creationId xmlns:p14="http://schemas.microsoft.com/office/powerpoint/2010/main" val="43633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Phone6 Plus and Text">
    <p:bg>
      <p:bgPr>
        <a:solidFill>
          <a:srgbClr val="F7F7F7"/>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 name="Rectangle 6"/>
          <p:cNvSpPr>
            <a:spLocks noChangeArrowheads="1"/>
          </p:cNvSpPr>
          <p:nvPr/>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 name="Rectangle 7"/>
          <p:cNvSpPr>
            <a:spLocks noChangeArrowheads="1"/>
          </p:cNvSpPr>
          <p:nvPr/>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 name="Freeform 8"/>
          <p:cNvSpPr>
            <a:spLocks noEditPoints="1"/>
          </p:cNvSpPr>
          <p:nvPr/>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 name="Freeform 9"/>
          <p:cNvSpPr>
            <a:spLocks/>
          </p:cNvSpPr>
          <p:nvPr/>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8" name="Rectangle 10"/>
          <p:cNvSpPr>
            <a:spLocks noChangeArrowheads="1"/>
          </p:cNvSpPr>
          <p:nvPr/>
        </p:nvSpPr>
        <p:spPr bwMode="auto">
          <a:xfrm>
            <a:off x="6703042" y="1517904"/>
            <a:ext cx="3400495" cy="5900522"/>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a:spLocks noChangeArrowheads="1"/>
          </p:cNvSpPr>
          <p:nvPr/>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 name="Oval 10"/>
          <p:cNvSpPr>
            <a:spLocks noChangeArrowheads="1"/>
          </p:cNvSpPr>
          <p:nvPr/>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 name="Freeform 11"/>
          <p:cNvSpPr>
            <a:spLocks/>
          </p:cNvSpPr>
          <p:nvPr/>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 name="Freeform 12"/>
          <p:cNvSpPr>
            <a:spLocks/>
          </p:cNvSpPr>
          <p:nvPr/>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 name="Freeform 13"/>
          <p:cNvSpPr>
            <a:spLocks/>
          </p:cNvSpPr>
          <p:nvPr/>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 name="Freeform 14"/>
          <p:cNvSpPr>
            <a:spLocks/>
          </p:cNvSpPr>
          <p:nvPr/>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 name="Rectangle 15"/>
          <p:cNvSpPr>
            <a:spLocks noChangeArrowheads="1"/>
          </p:cNvSpPr>
          <p:nvPr/>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 name="Rectangle 16"/>
          <p:cNvSpPr>
            <a:spLocks noChangeArrowheads="1"/>
          </p:cNvSpPr>
          <p:nvPr/>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 name="Rectangle 17"/>
          <p:cNvSpPr>
            <a:spLocks noChangeArrowheads="1"/>
          </p:cNvSpPr>
          <p:nvPr/>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9" name="Rectangle 18"/>
          <p:cNvSpPr>
            <a:spLocks noChangeArrowheads="1"/>
          </p:cNvSpPr>
          <p:nvPr/>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0" name="Oval 19"/>
          <p:cNvSpPr>
            <a:spLocks noChangeArrowheads="1"/>
          </p:cNvSpPr>
          <p:nvPr/>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9" name="Picture Placeholder 8"/>
          <p:cNvSpPr>
            <a:spLocks noGrp="1"/>
          </p:cNvSpPr>
          <p:nvPr>
            <p:ph type="pic" sz="quarter" idx="10" hasCustomPrompt="1"/>
          </p:nvPr>
        </p:nvSpPr>
        <p:spPr>
          <a:xfrm>
            <a:off x="6703041" y="1517904"/>
            <a:ext cx="3400495" cy="5900522"/>
          </a:xfrm>
          <a:prstGeom prst="rect">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1939004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64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Phone 6 Plus - 3 mockups view">
    <p:bg>
      <p:bgPr>
        <a:solidFill>
          <a:srgbClr val="F7F7F7"/>
        </a:solidFill>
        <a:effectLst/>
      </p:bgPr>
    </p:bg>
    <p:spTree>
      <p:nvGrpSpPr>
        <p:cNvPr id="1" name=""/>
        <p:cNvGrpSpPr/>
        <p:nvPr/>
      </p:nvGrpSpPr>
      <p:grpSpPr>
        <a:xfrm>
          <a:off x="0" y="0"/>
          <a:ext cx="0" cy="0"/>
          <a:chOff x="0" y="0"/>
          <a:chExt cx="0" cy="0"/>
        </a:xfrm>
      </p:grpSpPr>
      <p:grpSp>
        <p:nvGrpSpPr>
          <p:cNvPr id="21" name="Group 20"/>
          <p:cNvGrpSpPr/>
          <p:nvPr userDrawn="1"/>
        </p:nvGrpSpPr>
        <p:grpSpPr>
          <a:xfrm>
            <a:off x="650015" y="731462"/>
            <a:ext cx="2662371" cy="5395077"/>
            <a:chOff x="6467477" y="549048"/>
            <a:chExt cx="3883024" cy="7868629"/>
          </a:xfrm>
        </p:grpSpPr>
        <p:sp>
          <p:nvSpPr>
            <p:cNvPr id="2"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 name="Rectangle 10"/>
            <p:cNvSpPr>
              <a:spLocks noChangeArrowheads="1"/>
            </p:cNvSpPr>
            <p:nvPr userDrawn="1"/>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8"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 name="Oval 9"/>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 name="Freeform 10"/>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 name="Freeform 11"/>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 name="Freeform 12"/>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 name="Freeform 13"/>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 name="Rectangle 14"/>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 name="Rectangle 15"/>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 name="Rectangle 16"/>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 name="Rectangle 17"/>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9" name="Oval 18"/>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20" name="Picture Placeholder 8"/>
          <p:cNvSpPr>
            <a:spLocks noGrp="1"/>
          </p:cNvSpPr>
          <p:nvPr>
            <p:ph type="pic" sz="quarter" idx="10" hasCustomPrompt="1"/>
          </p:nvPr>
        </p:nvSpPr>
        <p:spPr>
          <a:xfrm>
            <a:off x="811527" y="1385332"/>
            <a:ext cx="2331529" cy="4056078"/>
          </a:xfrm>
          <a:prstGeom prst="rect">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grpSp>
        <p:nvGrpSpPr>
          <p:cNvPr id="22" name="Group 21"/>
          <p:cNvGrpSpPr/>
          <p:nvPr userDrawn="1"/>
        </p:nvGrpSpPr>
        <p:grpSpPr>
          <a:xfrm>
            <a:off x="4764815" y="731462"/>
            <a:ext cx="2662371" cy="5395077"/>
            <a:chOff x="6467477" y="549048"/>
            <a:chExt cx="3883024" cy="7868629"/>
          </a:xfrm>
        </p:grpSpPr>
        <p:sp>
          <p:nvSpPr>
            <p:cNvPr id="23"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4"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5"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6"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7"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8" name="Rectangle 10"/>
            <p:cNvSpPr>
              <a:spLocks noChangeArrowheads="1"/>
            </p:cNvSpPr>
            <p:nvPr userDrawn="1"/>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29"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29"/>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1" name="Oval 30"/>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2" name="Freeform 31"/>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3" name="Freeform 32"/>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4" name="Freeform 33"/>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5" name="Freeform 34"/>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6" name="Rectangle 35"/>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7" name="Rectangle 36"/>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8" name="Rectangle 37"/>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9" name="Rectangle 38"/>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0" name="Oval 39"/>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41" name="Group 40"/>
          <p:cNvGrpSpPr/>
          <p:nvPr userDrawn="1"/>
        </p:nvGrpSpPr>
        <p:grpSpPr>
          <a:xfrm>
            <a:off x="8879615" y="731462"/>
            <a:ext cx="2662371" cy="5395077"/>
            <a:chOff x="6467477" y="549048"/>
            <a:chExt cx="3883024" cy="7868629"/>
          </a:xfrm>
        </p:grpSpPr>
        <p:sp>
          <p:nvSpPr>
            <p:cNvPr id="42"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3"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4"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5"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6"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7" name="Rectangle 10"/>
            <p:cNvSpPr>
              <a:spLocks noChangeArrowheads="1"/>
            </p:cNvSpPr>
            <p:nvPr userDrawn="1"/>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48"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Oval 48"/>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0" name="Oval 49"/>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1" name="Freeform 50"/>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2" name="Freeform 51"/>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3" name="Freeform 52"/>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4" name="Freeform 53"/>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5" name="Rectangle 54"/>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6" name="Rectangle 55"/>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7" name="Rectangle 56"/>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8" name="Rectangle 57"/>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9" name="Oval 58"/>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61" name="Picture Placeholder 8"/>
          <p:cNvSpPr>
            <a:spLocks noGrp="1"/>
          </p:cNvSpPr>
          <p:nvPr>
            <p:ph type="pic" sz="quarter" idx="11" hasCustomPrompt="1"/>
          </p:nvPr>
        </p:nvSpPr>
        <p:spPr>
          <a:xfrm>
            <a:off x="4913304" y="1385332"/>
            <a:ext cx="2331529" cy="4056078"/>
          </a:xfrm>
          <a:prstGeom prst="rect">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sp>
        <p:nvSpPr>
          <p:cNvPr id="62" name="Picture Placeholder 8"/>
          <p:cNvSpPr>
            <a:spLocks noGrp="1"/>
          </p:cNvSpPr>
          <p:nvPr>
            <p:ph type="pic" sz="quarter" idx="12" hasCustomPrompt="1"/>
          </p:nvPr>
        </p:nvSpPr>
        <p:spPr>
          <a:xfrm>
            <a:off x="9041128" y="1385332"/>
            <a:ext cx="2331529" cy="4056078"/>
          </a:xfrm>
          <a:prstGeom prst="rect">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20068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ptop - Fullscreen">
    <p:bg>
      <p:bgPr>
        <a:solidFill>
          <a:srgbClr val="F7F7F7"/>
        </a:solidFill>
        <a:effectLst/>
      </p:bgPr>
    </p:bg>
    <p:spTree>
      <p:nvGrpSpPr>
        <p:cNvPr id="1" name=""/>
        <p:cNvGrpSpPr/>
        <p:nvPr/>
      </p:nvGrpSpPr>
      <p:grpSpPr>
        <a:xfrm>
          <a:off x="0" y="0"/>
          <a:ext cx="0" cy="0"/>
          <a:chOff x="0" y="0"/>
          <a:chExt cx="0" cy="0"/>
        </a:xfrm>
      </p:grpSpPr>
      <p:sp>
        <p:nvSpPr>
          <p:cNvPr id="439" name="Freeform 438"/>
          <p:cNvSpPr>
            <a:spLocks/>
          </p:cNvSpPr>
          <p:nvPr userDrawn="1"/>
        </p:nvSpPr>
        <p:spPr bwMode="auto">
          <a:xfrm>
            <a:off x="1051444" y="545122"/>
            <a:ext cx="10091632" cy="6312878"/>
          </a:xfrm>
          <a:custGeom>
            <a:avLst/>
            <a:gdLst>
              <a:gd name="connsiteX0" fmla="*/ 348984 w 10091632"/>
              <a:gd name="connsiteY0" fmla="*/ 0 h 6312878"/>
              <a:gd name="connsiteX1" fmla="*/ 9742648 w 10091632"/>
              <a:gd name="connsiteY1" fmla="*/ 0 h 6312878"/>
              <a:gd name="connsiteX2" fmla="*/ 10091632 w 10091632"/>
              <a:gd name="connsiteY2" fmla="*/ 348762 h 6312878"/>
              <a:gd name="connsiteX3" fmla="*/ 10091632 w 10091632"/>
              <a:gd name="connsiteY3" fmla="*/ 6312878 h 6312878"/>
              <a:gd name="connsiteX4" fmla="*/ 0 w 10091632"/>
              <a:gd name="connsiteY4" fmla="*/ 6312878 h 6312878"/>
              <a:gd name="connsiteX5" fmla="*/ 0 w 10091632"/>
              <a:gd name="connsiteY5" fmla="*/ 6096526 h 6312878"/>
              <a:gd name="connsiteX6" fmla="*/ 0 w 10091632"/>
              <a:gd name="connsiteY6" fmla="*/ 348762 h 6312878"/>
              <a:gd name="connsiteX7" fmla="*/ 348984 w 10091632"/>
              <a:gd name="connsiteY7" fmla="*/ 0 h 631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1632" h="6312878">
                <a:moveTo>
                  <a:pt x="348984" y="0"/>
                </a:moveTo>
                <a:cubicBezTo>
                  <a:pt x="9742648" y="0"/>
                  <a:pt x="9742648" y="0"/>
                  <a:pt x="9742648" y="0"/>
                </a:cubicBezTo>
                <a:cubicBezTo>
                  <a:pt x="9933811" y="0"/>
                  <a:pt x="10091632" y="157720"/>
                  <a:pt x="10091632" y="348762"/>
                </a:cubicBezTo>
                <a:lnTo>
                  <a:pt x="10091632" y="6312878"/>
                </a:lnTo>
                <a:lnTo>
                  <a:pt x="0" y="6312878"/>
                </a:lnTo>
                <a:lnTo>
                  <a:pt x="0" y="6096526"/>
                </a:lnTo>
                <a:cubicBezTo>
                  <a:pt x="0" y="348762"/>
                  <a:pt x="0" y="348762"/>
                  <a:pt x="0" y="348762"/>
                </a:cubicBezTo>
                <a:cubicBezTo>
                  <a:pt x="0" y="157720"/>
                  <a:pt x="157821" y="0"/>
                  <a:pt x="348984" y="0"/>
                </a:cubicBez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dirty="0">
              <a:latin typeface="HelveticaNeue-UltraLight" panose="02000206000000020004" pitchFamily="50"/>
            </a:endParaRPr>
          </a:p>
        </p:txBody>
      </p:sp>
      <p:sp>
        <p:nvSpPr>
          <p:cNvPr id="440" name="Freeform 439"/>
          <p:cNvSpPr>
            <a:spLocks/>
          </p:cNvSpPr>
          <p:nvPr userDrawn="1"/>
        </p:nvSpPr>
        <p:spPr bwMode="auto">
          <a:xfrm>
            <a:off x="1060009" y="553688"/>
            <a:ext cx="10074498" cy="6304312"/>
          </a:xfrm>
          <a:custGeom>
            <a:avLst/>
            <a:gdLst>
              <a:gd name="connsiteX0" fmla="*/ 340040 w 10074498"/>
              <a:gd name="connsiteY0" fmla="*/ 0 h 6304312"/>
              <a:gd name="connsiteX1" fmla="*/ 9732236 w 10074498"/>
              <a:gd name="connsiteY1" fmla="*/ 0 h 6304312"/>
              <a:gd name="connsiteX2" fmla="*/ 10074498 w 10074498"/>
              <a:gd name="connsiteY2" fmla="*/ 341881 h 6304312"/>
              <a:gd name="connsiteX3" fmla="*/ 10074498 w 10074498"/>
              <a:gd name="connsiteY3" fmla="*/ 6236397 h 6304312"/>
              <a:gd name="connsiteX4" fmla="*/ 10074498 w 10074498"/>
              <a:gd name="connsiteY4" fmla="*/ 6304312 h 6304312"/>
              <a:gd name="connsiteX5" fmla="*/ 0 w 10074498"/>
              <a:gd name="connsiteY5" fmla="*/ 6304312 h 6304312"/>
              <a:gd name="connsiteX6" fmla="*/ 0 w 10074498"/>
              <a:gd name="connsiteY6" fmla="*/ 6086003 h 6304312"/>
              <a:gd name="connsiteX7" fmla="*/ 0 w 10074498"/>
              <a:gd name="connsiteY7" fmla="*/ 341881 h 6304312"/>
              <a:gd name="connsiteX8" fmla="*/ 340040 w 10074498"/>
              <a:gd name="connsiteY8" fmla="*/ 0 h 630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4498" h="6304312">
                <a:moveTo>
                  <a:pt x="340040" y="0"/>
                </a:moveTo>
                <a:cubicBezTo>
                  <a:pt x="9732236" y="0"/>
                  <a:pt x="9732236" y="0"/>
                  <a:pt x="9732236" y="0"/>
                </a:cubicBezTo>
                <a:cubicBezTo>
                  <a:pt x="9921147" y="0"/>
                  <a:pt x="10074498" y="153180"/>
                  <a:pt x="10074498" y="341881"/>
                </a:cubicBezTo>
                <a:cubicBezTo>
                  <a:pt x="10074498" y="4093270"/>
                  <a:pt x="10074498" y="5617272"/>
                  <a:pt x="10074498" y="6236397"/>
                </a:cubicBezTo>
                <a:lnTo>
                  <a:pt x="10074498" y="6304312"/>
                </a:lnTo>
                <a:lnTo>
                  <a:pt x="0" y="6304312"/>
                </a:lnTo>
                <a:lnTo>
                  <a:pt x="0" y="6086003"/>
                </a:lnTo>
                <a:cubicBezTo>
                  <a:pt x="0" y="341881"/>
                  <a:pt x="0" y="341881"/>
                  <a:pt x="0" y="341881"/>
                </a:cubicBezTo>
                <a:cubicBezTo>
                  <a:pt x="0" y="153180"/>
                  <a:pt x="153351" y="0"/>
                  <a:pt x="34004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dirty="0">
              <a:latin typeface="HelveticaNeue-UltraLight" panose="02000206000000020004" pitchFamily="50"/>
            </a:endParaRPr>
          </a:p>
        </p:txBody>
      </p:sp>
      <p:sp>
        <p:nvSpPr>
          <p:cNvPr id="441" name="Oval 398"/>
          <p:cNvSpPr>
            <a:spLocks noChangeArrowheads="1"/>
          </p:cNvSpPr>
          <p:nvPr userDrawn="1"/>
        </p:nvSpPr>
        <p:spPr bwMode="auto">
          <a:xfrm>
            <a:off x="6060137" y="770713"/>
            <a:ext cx="79956" cy="79956"/>
          </a:xfrm>
          <a:prstGeom prst="ellipse">
            <a:avLst/>
          </a:pr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42" name="Oval 399"/>
          <p:cNvSpPr>
            <a:spLocks noChangeArrowheads="1"/>
          </p:cNvSpPr>
          <p:nvPr userDrawn="1"/>
        </p:nvSpPr>
        <p:spPr bwMode="auto">
          <a:xfrm>
            <a:off x="6080125" y="790703"/>
            <a:ext cx="39978" cy="39978"/>
          </a:xfrm>
          <a:prstGeom prst="ellipse">
            <a:avLst/>
          </a:prstGeom>
          <a:solidFill>
            <a:srgbClr val="000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43" name="Oval 400"/>
          <p:cNvSpPr>
            <a:spLocks noChangeArrowheads="1"/>
          </p:cNvSpPr>
          <p:nvPr userDrawn="1"/>
        </p:nvSpPr>
        <p:spPr bwMode="auto">
          <a:xfrm>
            <a:off x="6091547" y="793557"/>
            <a:ext cx="14279" cy="11422"/>
          </a:xfrm>
          <a:prstGeom prst="ellipse">
            <a:avLst/>
          </a:prstGeom>
          <a:solidFill>
            <a:srgbClr val="272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44" name="Oval 401"/>
          <p:cNvSpPr>
            <a:spLocks noChangeArrowheads="1"/>
          </p:cNvSpPr>
          <p:nvPr userDrawn="1"/>
        </p:nvSpPr>
        <p:spPr bwMode="auto">
          <a:xfrm>
            <a:off x="6091547" y="813547"/>
            <a:ext cx="14279" cy="14279"/>
          </a:xfrm>
          <a:prstGeom prst="ellipse">
            <a:avLst/>
          </a:prstGeom>
          <a:solidFill>
            <a:srgbClr val="272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45" name="Rectangle 402"/>
          <p:cNvSpPr>
            <a:spLocks noChangeArrowheads="1"/>
          </p:cNvSpPr>
          <p:nvPr userDrawn="1"/>
        </p:nvSpPr>
        <p:spPr bwMode="auto">
          <a:xfrm>
            <a:off x="1416958" y="1030572"/>
            <a:ext cx="9357748" cy="584252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 name="Picture Placeholder 8"/>
          <p:cNvSpPr>
            <a:spLocks noGrp="1"/>
          </p:cNvSpPr>
          <p:nvPr>
            <p:ph type="pic" sz="quarter" idx="10" hasCustomPrompt="1"/>
          </p:nvPr>
        </p:nvSpPr>
        <p:spPr>
          <a:xfrm>
            <a:off x="1408389" y="1030572"/>
            <a:ext cx="9366317" cy="5827428"/>
          </a:xfrm>
          <a:prstGeom prst="rect">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368754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ptop and text">
    <p:bg>
      <p:bgPr>
        <a:solidFill>
          <a:srgbClr val="F7F7F7"/>
        </a:solidFill>
        <a:effectLst/>
      </p:bgPr>
    </p:bg>
    <p:spTree>
      <p:nvGrpSpPr>
        <p:cNvPr id="1" name=""/>
        <p:cNvGrpSpPr/>
        <p:nvPr/>
      </p:nvGrpSpPr>
      <p:grpSpPr>
        <a:xfrm>
          <a:off x="0" y="0"/>
          <a:ext cx="0" cy="0"/>
          <a:chOff x="0" y="0"/>
          <a:chExt cx="0" cy="0"/>
        </a:xfrm>
      </p:grpSpPr>
      <p:grpSp>
        <p:nvGrpSpPr>
          <p:cNvPr id="1354" name="Group 1353"/>
          <p:cNvGrpSpPr/>
          <p:nvPr userDrawn="1"/>
        </p:nvGrpSpPr>
        <p:grpSpPr>
          <a:xfrm>
            <a:off x="4084563" y="1277256"/>
            <a:ext cx="7831781" cy="4652735"/>
            <a:chOff x="4527554" y="1398588"/>
            <a:chExt cx="7137394" cy="4240211"/>
          </a:xfrm>
        </p:grpSpPr>
        <p:grpSp>
          <p:nvGrpSpPr>
            <p:cNvPr id="1353" name="Group 1352"/>
            <p:cNvGrpSpPr/>
            <p:nvPr userDrawn="1"/>
          </p:nvGrpSpPr>
          <p:grpSpPr>
            <a:xfrm>
              <a:off x="4527554" y="1398588"/>
              <a:ext cx="7137394" cy="4240211"/>
              <a:chOff x="4527471" y="1398593"/>
              <a:chExt cx="7137264" cy="4240229"/>
            </a:xfrm>
            <a:effectLst/>
          </p:grpSpPr>
          <p:sp>
            <p:nvSpPr>
              <p:cNvPr id="181" name="AutoShape 380"/>
              <p:cNvSpPr>
                <a:spLocks noChangeAspect="1" noChangeArrowheads="1" noTextEdit="1"/>
              </p:cNvSpPr>
              <p:nvPr userDrawn="1"/>
            </p:nvSpPr>
            <p:spPr bwMode="auto">
              <a:xfrm>
                <a:off x="4640179" y="1398593"/>
                <a:ext cx="6913436" cy="398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2" name="Freeform 382"/>
              <p:cNvSpPr>
                <a:spLocks/>
              </p:cNvSpPr>
              <p:nvPr userDrawn="1"/>
            </p:nvSpPr>
            <p:spPr bwMode="auto">
              <a:xfrm>
                <a:off x="5281517" y="1400181"/>
                <a:ext cx="5648222" cy="3940191"/>
              </a:xfrm>
              <a:custGeom>
                <a:avLst/>
                <a:gdLst>
                  <a:gd name="T0" fmla="*/ 4398 w 4571"/>
                  <a:gd name="T1" fmla="*/ 3192 h 3192"/>
                  <a:gd name="T2" fmla="*/ 172 w 4571"/>
                  <a:gd name="T3" fmla="*/ 3192 h 3192"/>
                  <a:gd name="T4" fmla="*/ 0 w 4571"/>
                  <a:gd name="T5" fmla="*/ 3019 h 3192"/>
                  <a:gd name="T6" fmla="*/ 0 w 4571"/>
                  <a:gd name="T7" fmla="*/ 173 h 3192"/>
                  <a:gd name="T8" fmla="*/ 172 w 4571"/>
                  <a:gd name="T9" fmla="*/ 0 h 3192"/>
                  <a:gd name="T10" fmla="*/ 4398 w 4571"/>
                  <a:gd name="T11" fmla="*/ 0 h 3192"/>
                  <a:gd name="T12" fmla="*/ 4571 w 4571"/>
                  <a:gd name="T13" fmla="*/ 173 h 3192"/>
                  <a:gd name="T14" fmla="*/ 4571 w 4571"/>
                  <a:gd name="T15" fmla="*/ 3019 h 3192"/>
                  <a:gd name="T16" fmla="*/ 4398 w 4571"/>
                  <a:gd name="T17" fmla="*/ 319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1" h="3192">
                    <a:moveTo>
                      <a:pt x="4398" y="3192"/>
                    </a:moveTo>
                    <a:cubicBezTo>
                      <a:pt x="172" y="3192"/>
                      <a:pt x="172" y="3192"/>
                      <a:pt x="172" y="3192"/>
                    </a:cubicBezTo>
                    <a:cubicBezTo>
                      <a:pt x="77" y="3192"/>
                      <a:pt x="0" y="3115"/>
                      <a:pt x="0" y="3019"/>
                    </a:cubicBezTo>
                    <a:cubicBezTo>
                      <a:pt x="0" y="173"/>
                      <a:pt x="0" y="173"/>
                      <a:pt x="0" y="173"/>
                    </a:cubicBezTo>
                    <a:cubicBezTo>
                      <a:pt x="0" y="78"/>
                      <a:pt x="77" y="0"/>
                      <a:pt x="172" y="0"/>
                    </a:cubicBezTo>
                    <a:cubicBezTo>
                      <a:pt x="4398" y="0"/>
                      <a:pt x="4398" y="0"/>
                      <a:pt x="4398" y="0"/>
                    </a:cubicBezTo>
                    <a:cubicBezTo>
                      <a:pt x="4493" y="0"/>
                      <a:pt x="4571" y="78"/>
                      <a:pt x="4571" y="173"/>
                    </a:cubicBezTo>
                    <a:cubicBezTo>
                      <a:pt x="4571" y="3019"/>
                      <a:pt x="4571" y="3019"/>
                      <a:pt x="4571" y="3019"/>
                    </a:cubicBezTo>
                    <a:cubicBezTo>
                      <a:pt x="4571" y="3115"/>
                      <a:pt x="4493" y="3192"/>
                      <a:pt x="4398" y="3192"/>
                    </a:cubicBezTo>
                    <a:close/>
                  </a:path>
                </a:pathLst>
              </a:custGeom>
              <a:solidFill>
                <a:srgbClr val="DAC1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3" name="Freeform 383"/>
              <p:cNvSpPr>
                <a:spLocks/>
              </p:cNvSpPr>
              <p:nvPr userDrawn="1"/>
            </p:nvSpPr>
            <p:spPr bwMode="auto">
              <a:xfrm>
                <a:off x="5300567" y="1419231"/>
                <a:ext cx="5610123" cy="3903680"/>
              </a:xfrm>
              <a:custGeom>
                <a:avLst/>
                <a:gdLst>
                  <a:gd name="T0" fmla="*/ 4540 w 4540"/>
                  <a:gd name="T1" fmla="*/ 3003 h 3161"/>
                  <a:gd name="T2" fmla="*/ 4383 w 4540"/>
                  <a:gd name="T3" fmla="*/ 3161 h 3161"/>
                  <a:gd name="T4" fmla="*/ 157 w 4540"/>
                  <a:gd name="T5" fmla="*/ 3161 h 3161"/>
                  <a:gd name="T6" fmla="*/ 0 w 4540"/>
                  <a:gd name="T7" fmla="*/ 3003 h 3161"/>
                  <a:gd name="T8" fmla="*/ 0 w 4540"/>
                  <a:gd name="T9" fmla="*/ 157 h 3161"/>
                  <a:gd name="T10" fmla="*/ 157 w 4540"/>
                  <a:gd name="T11" fmla="*/ 0 h 3161"/>
                  <a:gd name="T12" fmla="*/ 4383 w 4540"/>
                  <a:gd name="T13" fmla="*/ 0 h 3161"/>
                  <a:gd name="T14" fmla="*/ 4540 w 4540"/>
                  <a:gd name="T15" fmla="*/ 157 h 3161"/>
                  <a:gd name="T16" fmla="*/ 4540 w 4540"/>
                  <a:gd name="T17" fmla="*/ 3003 h 3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0" h="3161">
                    <a:moveTo>
                      <a:pt x="4540" y="3003"/>
                    </a:moveTo>
                    <a:cubicBezTo>
                      <a:pt x="4540" y="3090"/>
                      <a:pt x="4469" y="3161"/>
                      <a:pt x="4383" y="3161"/>
                    </a:cubicBezTo>
                    <a:cubicBezTo>
                      <a:pt x="157" y="3161"/>
                      <a:pt x="157" y="3161"/>
                      <a:pt x="157" y="3161"/>
                    </a:cubicBezTo>
                    <a:cubicBezTo>
                      <a:pt x="71" y="3161"/>
                      <a:pt x="0" y="3090"/>
                      <a:pt x="0" y="3003"/>
                    </a:cubicBezTo>
                    <a:cubicBezTo>
                      <a:pt x="0" y="157"/>
                      <a:pt x="0" y="157"/>
                      <a:pt x="0" y="157"/>
                    </a:cubicBezTo>
                    <a:cubicBezTo>
                      <a:pt x="0" y="71"/>
                      <a:pt x="71" y="0"/>
                      <a:pt x="157" y="0"/>
                    </a:cubicBezTo>
                    <a:cubicBezTo>
                      <a:pt x="4383" y="0"/>
                      <a:pt x="4383" y="0"/>
                      <a:pt x="4383" y="0"/>
                    </a:cubicBezTo>
                    <a:cubicBezTo>
                      <a:pt x="4469" y="0"/>
                      <a:pt x="4540" y="71"/>
                      <a:pt x="4540" y="157"/>
                    </a:cubicBezTo>
                    <a:lnTo>
                      <a:pt x="4540" y="3003"/>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4" name="Freeform 384"/>
              <p:cNvSpPr>
                <a:spLocks/>
              </p:cNvSpPr>
              <p:nvPr userDrawn="1"/>
            </p:nvSpPr>
            <p:spPr bwMode="auto">
              <a:xfrm>
                <a:off x="5305329" y="1423994"/>
                <a:ext cx="5600597" cy="3892566"/>
              </a:xfrm>
              <a:custGeom>
                <a:avLst/>
                <a:gdLst>
                  <a:gd name="T0" fmla="*/ 4379 w 4533"/>
                  <a:gd name="T1" fmla="*/ 3154 h 3154"/>
                  <a:gd name="T2" fmla="*/ 153 w 4533"/>
                  <a:gd name="T3" fmla="*/ 3154 h 3154"/>
                  <a:gd name="T4" fmla="*/ 0 w 4533"/>
                  <a:gd name="T5" fmla="*/ 3000 h 3154"/>
                  <a:gd name="T6" fmla="*/ 0 w 4533"/>
                  <a:gd name="T7" fmla="*/ 154 h 3154"/>
                  <a:gd name="T8" fmla="*/ 153 w 4533"/>
                  <a:gd name="T9" fmla="*/ 0 h 3154"/>
                  <a:gd name="T10" fmla="*/ 4379 w 4533"/>
                  <a:gd name="T11" fmla="*/ 0 h 3154"/>
                  <a:gd name="T12" fmla="*/ 4533 w 4533"/>
                  <a:gd name="T13" fmla="*/ 154 h 3154"/>
                  <a:gd name="T14" fmla="*/ 4533 w 4533"/>
                  <a:gd name="T15" fmla="*/ 3000 h 3154"/>
                  <a:gd name="T16" fmla="*/ 4379 w 4533"/>
                  <a:gd name="T17" fmla="*/ 3154 h 3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3" h="3154">
                    <a:moveTo>
                      <a:pt x="4379" y="3154"/>
                    </a:moveTo>
                    <a:cubicBezTo>
                      <a:pt x="153" y="3154"/>
                      <a:pt x="153" y="3154"/>
                      <a:pt x="153" y="3154"/>
                    </a:cubicBezTo>
                    <a:cubicBezTo>
                      <a:pt x="69" y="3154"/>
                      <a:pt x="0" y="3085"/>
                      <a:pt x="0" y="3000"/>
                    </a:cubicBezTo>
                    <a:cubicBezTo>
                      <a:pt x="0" y="154"/>
                      <a:pt x="0" y="154"/>
                      <a:pt x="0" y="154"/>
                    </a:cubicBezTo>
                    <a:cubicBezTo>
                      <a:pt x="0" y="69"/>
                      <a:pt x="69" y="0"/>
                      <a:pt x="153" y="0"/>
                    </a:cubicBezTo>
                    <a:cubicBezTo>
                      <a:pt x="4379" y="0"/>
                      <a:pt x="4379" y="0"/>
                      <a:pt x="4379" y="0"/>
                    </a:cubicBezTo>
                    <a:cubicBezTo>
                      <a:pt x="4464" y="0"/>
                      <a:pt x="4533" y="69"/>
                      <a:pt x="4533" y="154"/>
                    </a:cubicBezTo>
                    <a:cubicBezTo>
                      <a:pt x="4533" y="3000"/>
                      <a:pt x="4533" y="3000"/>
                      <a:pt x="4533" y="3000"/>
                    </a:cubicBezTo>
                    <a:cubicBezTo>
                      <a:pt x="4533" y="3085"/>
                      <a:pt x="4464" y="3154"/>
                      <a:pt x="4379" y="315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5" name="Freeform 385"/>
              <p:cNvSpPr>
                <a:spLocks/>
              </p:cNvSpPr>
              <p:nvPr userDrawn="1"/>
            </p:nvSpPr>
            <p:spPr bwMode="auto">
              <a:xfrm>
                <a:off x="5305329" y="5089547"/>
                <a:ext cx="5600597" cy="227014"/>
              </a:xfrm>
              <a:custGeom>
                <a:avLst/>
                <a:gdLst>
                  <a:gd name="T0" fmla="*/ 0 w 4533"/>
                  <a:gd name="T1" fmla="*/ 0 h 184"/>
                  <a:gd name="T2" fmla="*/ 0 w 4533"/>
                  <a:gd name="T3" fmla="*/ 30 h 184"/>
                  <a:gd name="T4" fmla="*/ 153 w 4533"/>
                  <a:gd name="T5" fmla="*/ 184 h 184"/>
                  <a:gd name="T6" fmla="*/ 4379 w 4533"/>
                  <a:gd name="T7" fmla="*/ 184 h 184"/>
                  <a:gd name="T8" fmla="*/ 4533 w 4533"/>
                  <a:gd name="T9" fmla="*/ 30 h 184"/>
                  <a:gd name="T10" fmla="*/ 4533 w 4533"/>
                  <a:gd name="T11" fmla="*/ 0 h 184"/>
                  <a:gd name="T12" fmla="*/ 0 w 4533"/>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4533" h="184">
                    <a:moveTo>
                      <a:pt x="0" y="0"/>
                    </a:moveTo>
                    <a:cubicBezTo>
                      <a:pt x="0" y="30"/>
                      <a:pt x="0" y="30"/>
                      <a:pt x="0" y="30"/>
                    </a:cubicBezTo>
                    <a:cubicBezTo>
                      <a:pt x="0" y="115"/>
                      <a:pt x="69" y="184"/>
                      <a:pt x="153" y="184"/>
                    </a:cubicBezTo>
                    <a:cubicBezTo>
                      <a:pt x="4379" y="184"/>
                      <a:pt x="4379" y="184"/>
                      <a:pt x="4379" y="184"/>
                    </a:cubicBezTo>
                    <a:cubicBezTo>
                      <a:pt x="4464" y="184"/>
                      <a:pt x="4533" y="115"/>
                      <a:pt x="4533" y="30"/>
                    </a:cubicBezTo>
                    <a:cubicBezTo>
                      <a:pt x="4533" y="0"/>
                      <a:pt x="4533" y="0"/>
                      <a:pt x="4533" y="0"/>
                    </a:cubicBezTo>
                    <a:lnTo>
                      <a:pt x="0" y="0"/>
                    </a:lnTo>
                    <a:close/>
                  </a:path>
                </a:pathLst>
              </a:custGeom>
              <a:solidFill>
                <a:srgbClr val="22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429" name="Picture 428"/>
              <p:cNvPicPr>
                <a:picLocks noChangeAspect="1" noChangeArrowheads="1"/>
              </p:cNvPicPr>
              <p:nvPr userDrawn="1"/>
            </p:nvPicPr>
            <p:blipFill>
              <a:blip r:embed="rId2" cstate="screen">
                <a:extLst>
                  <a:ext uri="{28A0092B-C50C-407E-A947-70E740481C1C}">
                    <a14:useLocalDpi xmlns:a14="http://schemas.microsoft.com/office/drawing/2010/main"/>
                  </a:ext>
                </a:extLst>
              </a:blip>
              <a:srcRect l="-1607" r="-1630" b="-250766"/>
              <a:stretch>
                <a:fillRect/>
              </a:stretch>
            </p:blipFill>
            <p:spPr bwMode="auto">
              <a:xfrm>
                <a:off x="4527471" y="5276873"/>
                <a:ext cx="7137264" cy="361949"/>
              </a:xfrm>
              <a:custGeom>
                <a:avLst/>
                <a:gdLst>
                  <a:gd name="connsiteX0" fmla="*/ 111121 w 7137394"/>
                  <a:gd name="connsiteY0" fmla="*/ 16107 h 361948"/>
                  <a:gd name="connsiteX1" fmla="*/ 111121 w 7137394"/>
                  <a:gd name="connsiteY1" fmla="*/ 103188 h 361948"/>
                  <a:gd name="connsiteX2" fmla="*/ 732671 w 7137394"/>
                  <a:gd name="connsiteY2" fmla="*/ 103188 h 361948"/>
                  <a:gd name="connsiteX3" fmla="*/ 735009 w 7137394"/>
                  <a:gd name="connsiteY3" fmla="*/ 357186 h 361948"/>
                  <a:gd name="connsiteX4" fmla="*/ 0 w 7137394"/>
                  <a:gd name="connsiteY4" fmla="*/ 357186 h 361948"/>
                  <a:gd name="connsiteX5" fmla="*/ 7024684 w 7137394"/>
                  <a:gd name="connsiteY5" fmla="*/ 15992 h 361948"/>
                  <a:gd name="connsiteX6" fmla="*/ 7137394 w 7137394"/>
                  <a:gd name="connsiteY6" fmla="*/ 361948 h 361948"/>
                  <a:gd name="connsiteX7" fmla="*/ 6402385 w 7137394"/>
                  <a:gd name="connsiteY7" fmla="*/ 361948 h 361948"/>
                  <a:gd name="connsiteX8" fmla="*/ 6402385 w 7137394"/>
                  <a:gd name="connsiteY8" fmla="*/ 103188 h 361948"/>
                  <a:gd name="connsiteX9" fmla="*/ 7024684 w 7137394"/>
                  <a:gd name="connsiteY9" fmla="*/ 103188 h 361948"/>
                  <a:gd name="connsiteX10" fmla="*/ 111121 w 7137394"/>
                  <a:gd name="connsiteY10" fmla="*/ 0 h 361948"/>
                  <a:gd name="connsiteX11" fmla="*/ 7024684 w 7137394"/>
                  <a:gd name="connsiteY11" fmla="*/ 0 h 361948"/>
                  <a:gd name="connsiteX12" fmla="*/ 7024684 w 7137394"/>
                  <a:gd name="connsiteY12" fmla="*/ 15992 h 361948"/>
                  <a:gd name="connsiteX13" fmla="*/ 7023094 w 7137394"/>
                  <a:gd name="connsiteY13" fmla="*/ 11111 h 361948"/>
                  <a:gd name="connsiteX14" fmla="*/ 6402385 w 7137394"/>
                  <a:gd name="connsiteY14" fmla="*/ 93661 h 361948"/>
                  <a:gd name="connsiteX15" fmla="*/ 6402385 w 7137394"/>
                  <a:gd name="connsiteY15" fmla="*/ 103188 h 361948"/>
                  <a:gd name="connsiteX16" fmla="*/ 732671 w 7137394"/>
                  <a:gd name="connsiteY16" fmla="*/ 103188 h 361948"/>
                  <a:gd name="connsiteX17" fmla="*/ 732627 w 7137394"/>
                  <a:gd name="connsiteY17" fmla="*/ 98424 h 361948"/>
                  <a:gd name="connsiteX18" fmla="*/ 114300 w 7137394"/>
                  <a:gd name="connsiteY18" fmla="*/ 6349 h 361948"/>
                  <a:gd name="connsiteX19" fmla="*/ 111121 w 7137394"/>
                  <a:gd name="connsiteY19" fmla="*/ 16107 h 36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37394" h="361948">
                    <a:moveTo>
                      <a:pt x="111121" y="16107"/>
                    </a:moveTo>
                    <a:lnTo>
                      <a:pt x="111121" y="103188"/>
                    </a:lnTo>
                    <a:lnTo>
                      <a:pt x="732671" y="103188"/>
                    </a:lnTo>
                    <a:lnTo>
                      <a:pt x="735009" y="357186"/>
                    </a:lnTo>
                    <a:lnTo>
                      <a:pt x="0" y="357186"/>
                    </a:lnTo>
                    <a:close/>
                    <a:moveTo>
                      <a:pt x="7024684" y="15992"/>
                    </a:moveTo>
                    <a:lnTo>
                      <a:pt x="7137394" y="361948"/>
                    </a:lnTo>
                    <a:lnTo>
                      <a:pt x="6402385" y="361948"/>
                    </a:lnTo>
                    <a:lnTo>
                      <a:pt x="6402385" y="103188"/>
                    </a:lnTo>
                    <a:lnTo>
                      <a:pt x="7024684" y="103188"/>
                    </a:lnTo>
                    <a:close/>
                    <a:moveTo>
                      <a:pt x="111121" y="0"/>
                    </a:moveTo>
                    <a:lnTo>
                      <a:pt x="7024684" y="0"/>
                    </a:lnTo>
                    <a:lnTo>
                      <a:pt x="7024684" y="15992"/>
                    </a:lnTo>
                    <a:lnTo>
                      <a:pt x="7023094" y="11111"/>
                    </a:lnTo>
                    <a:cubicBezTo>
                      <a:pt x="6653208" y="88369"/>
                      <a:pt x="6607171" y="67203"/>
                      <a:pt x="6402385" y="93661"/>
                    </a:cubicBezTo>
                    <a:lnTo>
                      <a:pt x="6402385" y="103188"/>
                    </a:lnTo>
                    <a:lnTo>
                      <a:pt x="732671" y="103188"/>
                    </a:lnTo>
                    <a:lnTo>
                      <a:pt x="732627" y="98424"/>
                    </a:lnTo>
                    <a:cubicBezTo>
                      <a:pt x="527841" y="71966"/>
                      <a:pt x="484186" y="83607"/>
                      <a:pt x="114300" y="6349"/>
                    </a:cubicBezTo>
                    <a:lnTo>
                      <a:pt x="111121" y="16107"/>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1" name="Picture 38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638591" y="5238773"/>
                <a:ext cx="691343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Oval 388"/>
              <p:cNvSpPr>
                <a:spLocks noChangeArrowheads="1"/>
              </p:cNvSpPr>
              <p:nvPr userDrawn="1"/>
            </p:nvSpPr>
            <p:spPr bwMode="auto">
              <a:xfrm>
                <a:off x="5284693" y="5338785"/>
                <a:ext cx="57149" cy="11113"/>
              </a:xfrm>
              <a:prstGeom prst="ellipse">
                <a:avLst/>
              </a:prstGeom>
              <a:solidFill>
                <a:srgbClr val="635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7" name="Oval 389"/>
              <p:cNvSpPr>
                <a:spLocks noChangeArrowheads="1"/>
              </p:cNvSpPr>
              <p:nvPr userDrawn="1"/>
            </p:nvSpPr>
            <p:spPr bwMode="auto">
              <a:xfrm>
                <a:off x="5298979" y="5341960"/>
                <a:ext cx="28575" cy="6350"/>
              </a:xfrm>
              <a:prstGeom prst="ellipse">
                <a:avLst/>
              </a:prstGeom>
              <a:solidFill>
                <a:srgbClr val="46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8" name="Oval 390"/>
              <p:cNvSpPr>
                <a:spLocks noChangeArrowheads="1"/>
              </p:cNvSpPr>
              <p:nvPr userDrawn="1"/>
            </p:nvSpPr>
            <p:spPr bwMode="auto">
              <a:xfrm>
                <a:off x="7224582" y="5338785"/>
                <a:ext cx="58737" cy="11113"/>
              </a:xfrm>
              <a:prstGeom prst="ellipse">
                <a:avLst/>
              </a:prstGeom>
              <a:solidFill>
                <a:srgbClr val="635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89" name="Oval 391"/>
              <p:cNvSpPr>
                <a:spLocks noChangeArrowheads="1"/>
              </p:cNvSpPr>
              <p:nvPr userDrawn="1"/>
            </p:nvSpPr>
            <p:spPr bwMode="auto">
              <a:xfrm>
                <a:off x="7238869" y="5341960"/>
                <a:ext cx="30162" cy="6350"/>
              </a:xfrm>
              <a:prstGeom prst="ellipse">
                <a:avLst/>
              </a:prstGeom>
              <a:solidFill>
                <a:srgbClr val="46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90" name="Oval 392"/>
              <p:cNvSpPr>
                <a:spLocks noChangeArrowheads="1"/>
              </p:cNvSpPr>
              <p:nvPr userDrawn="1"/>
            </p:nvSpPr>
            <p:spPr bwMode="auto">
              <a:xfrm>
                <a:off x="8920001" y="5338785"/>
                <a:ext cx="60324" cy="11113"/>
              </a:xfrm>
              <a:prstGeom prst="ellipse">
                <a:avLst/>
              </a:prstGeom>
              <a:solidFill>
                <a:srgbClr val="635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91" name="Oval 393"/>
              <p:cNvSpPr>
                <a:spLocks noChangeArrowheads="1"/>
              </p:cNvSpPr>
              <p:nvPr userDrawn="1"/>
            </p:nvSpPr>
            <p:spPr bwMode="auto">
              <a:xfrm>
                <a:off x="8935876" y="5341960"/>
                <a:ext cx="28575" cy="6350"/>
              </a:xfrm>
              <a:prstGeom prst="ellipse">
                <a:avLst/>
              </a:prstGeom>
              <a:solidFill>
                <a:srgbClr val="46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44" name="Oval 394"/>
              <p:cNvSpPr>
                <a:spLocks noChangeArrowheads="1"/>
              </p:cNvSpPr>
              <p:nvPr userDrawn="1"/>
            </p:nvSpPr>
            <p:spPr bwMode="auto">
              <a:xfrm>
                <a:off x="10850366" y="5338785"/>
                <a:ext cx="58737" cy="11113"/>
              </a:xfrm>
              <a:prstGeom prst="ellipse">
                <a:avLst/>
              </a:prstGeom>
              <a:solidFill>
                <a:srgbClr val="635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45" name="Oval 395"/>
              <p:cNvSpPr>
                <a:spLocks noChangeArrowheads="1"/>
              </p:cNvSpPr>
              <p:nvPr userDrawn="1"/>
            </p:nvSpPr>
            <p:spPr bwMode="auto">
              <a:xfrm>
                <a:off x="10864653" y="5341960"/>
                <a:ext cx="28575" cy="6350"/>
              </a:xfrm>
              <a:prstGeom prst="ellipse">
                <a:avLst/>
              </a:prstGeom>
              <a:solidFill>
                <a:srgbClr val="46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46" name="Freeform 396"/>
              <p:cNvSpPr>
                <a:spLocks/>
              </p:cNvSpPr>
              <p:nvPr userDrawn="1"/>
            </p:nvSpPr>
            <p:spPr bwMode="auto">
              <a:xfrm>
                <a:off x="4716378" y="5299098"/>
                <a:ext cx="6761040" cy="1588"/>
              </a:xfrm>
              <a:custGeom>
                <a:avLst/>
                <a:gdLst>
                  <a:gd name="T0" fmla="*/ 5467 w 5472"/>
                  <a:gd name="T1" fmla="*/ 1 h 1"/>
                  <a:gd name="T2" fmla="*/ 5472 w 5472"/>
                  <a:gd name="T3" fmla="*/ 0 h 1"/>
                  <a:gd name="T4" fmla="*/ 0 w 5472"/>
                  <a:gd name="T5" fmla="*/ 0 h 1"/>
                  <a:gd name="T6" fmla="*/ 5 w 5472"/>
                  <a:gd name="T7" fmla="*/ 1 h 1"/>
                  <a:gd name="T8" fmla="*/ 5467 w 5472"/>
                  <a:gd name="T9" fmla="*/ 1 h 1"/>
                </a:gdLst>
                <a:ahLst/>
                <a:cxnLst>
                  <a:cxn ang="0">
                    <a:pos x="T0" y="T1"/>
                  </a:cxn>
                  <a:cxn ang="0">
                    <a:pos x="T2" y="T3"/>
                  </a:cxn>
                  <a:cxn ang="0">
                    <a:pos x="T4" y="T5"/>
                  </a:cxn>
                  <a:cxn ang="0">
                    <a:pos x="T6" y="T7"/>
                  </a:cxn>
                  <a:cxn ang="0">
                    <a:pos x="T8" y="T9"/>
                  </a:cxn>
                </a:cxnLst>
                <a:rect l="0" t="0" r="r" b="b"/>
                <a:pathLst>
                  <a:path w="5472" h="1">
                    <a:moveTo>
                      <a:pt x="5467" y="1"/>
                    </a:moveTo>
                    <a:cubicBezTo>
                      <a:pt x="5469" y="1"/>
                      <a:pt x="5471" y="0"/>
                      <a:pt x="5472" y="0"/>
                    </a:cubicBezTo>
                    <a:cubicBezTo>
                      <a:pt x="0" y="0"/>
                      <a:pt x="0" y="0"/>
                      <a:pt x="0" y="0"/>
                    </a:cubicBezTo>
                    <a:cubicBezTo>
                      <a:pt x="2" y="0"/>
                      <a:pt x="3" y="1"/>
                      <a:pt x="5" y="1"/>
                    </a:cubicBezTo>
                    <a:lnTo>
                      <a:pt x="5467" y="1"/>
                    </a:lnTo>
                    <a:close/>
                  </a:path>
                </a:pathLst>
              </a:custGeom>
              <a:solidFill>
                <a:srgbClr val="9A8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421" name="Picture 397"/>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30953" y="5240359"/>
                <a:ext cx="1331888"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7" name="Oval 398"/>
              <p:cNvSpPr>
                <a:spLocks noChangeArrowheads="1"/>
              </p:cNvSpPr>
              <p:nvPr userDrawn="1"/>
            </p:nvSpPr>
            <p:spPr bwMode="auto">
              <a:xfrm>
                <a:off x="8085011" y="1544645"/>
                <a:ext cx="44449" cy="44450"/>
              </a:xfrm>
              <a:prstGeom prst="ellipse">
                <a:avLst/>
              </a:pr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48" name="Oval 399"/>
              <p:cNvSpPr>
                <a:spLocks noChangeArrowheads="1"/>
              </p:cNvSpPr>
              <p:nvPr userDrawn="1"/>
            </p:nvSpPr>
            <p:spPr bwMode="auto">
              <a:xfrm>
                <a:off x="8096077" y="1555741"/>
                <a:ext cx="22224" cy="22225"/>
              </a:xfrm>
              <a:prstGeom prst="ellipse">
                <a:avLst/>
              </a:prstGeom>
              <a:solidFill>
                <a:srgbClr val="000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49" name="Oval 400"/>
              <p:cNvSpPr>
                <a:spLocks noChangeArrowheads="1"/>
              </p:cNvSpPr>
              <p:nvPr userDrawn="1"/>
            </p:nvSpPr>
            <p:spPr bwMode="auto">
              <a:xfrm>
                <a:off x="8102496" y="1557318"/>
                <a:ext cx="7938" cy="6350"/>
              </a:xfrm>
              <a:prstGeom prst="ellipse">
                <a:avLst/>
              </a:prstGeom>
              <a:solidFill>
                <a:srgbClr val="272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50" name="Oval 401"/>
              <p:cNvSpPr>
                <a:spLocks noChangeArrowheads="1"/>
              </p:cNvSpPr>
              <p:nvPr userDrawn="1"/>
            </p:nvSpPr>
            <p:spPr bwMode="auto">
              <a:xfrm>
                <a:off x="8102601" y="1568451"/>
                <a:ext cx="7938" cy="7938"/>
              </a:xfrm>
              <a:prstGeom prst="ellipse">
                <a:avLst/>
              </a:prstGeom>
              <a:solidFill>
                <a:srgbClr val="272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1351" name="Rectangle 402"/>
            <p:cNvSpPr>
              <a:spLocks noChangeArrowheads="1"/>
            </p:cNvSpPr>
            <p:nvPr userDrawn="1"/>
          </p:nvSpPr>
          <p:spPr bwMode="auto">
            <a:xfrm>
              <a:off x="5503864" y="1689101"/>
              <a:ext cx="5202238" cy="3248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26" name="Picture Placeholder 8"/>
          <p:cNvSpPr>
            <a:spLocks noGrp="1"/>
          </p:cNvSpPr>
          <p:nvPr>
            <p:ph type="pic" sz="quarter" idx="10" hasCustomPrompt="1"/>
          </p:nvPr>
        </p:nvSpPr>
        <p:spPr>
          <a:xfrm>
            <a:off x="5150629" y="1596033"/>
            <a:ext cx="5713584" cy="3564022"/>
          </a:xfrm>
          <a:prstGeom prst="rect">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133575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t - Vertical">
    <p:bg>
      <p:bgPr>
        <a:solidFill>
          <a:srgbClr val="F7F7F7"/>
        </a:solidFill>
        <a:effectLst/>
      </p:bgPr>
    </p:bg>
    <p:spTree>
      <p:nvGrpSpPr>
        <p:cNvPr id="1" name=""/>
        <p:cNvGrpSpPr/>
        <p:nvPr/>
      </p:nvGrpSpPr>
      <p:grpSpPr>
        <a:xfrm>
          <a:off x="0" y="0"/>
          <a:ext cx="0" cy="0"/>
          <a:chOff x="0" y="0"/>
          <a:chExt cx="0" cy="0"/>
        </a:xfrm>
      </p:grpSpPr>
      <p:grpSp>
        <p:nvGrpSpPr>
          <p:cNvPr id="57" name="Group 56"/>
          <p:cNvGrpSpPr/>
          <p:nvPr userDrawn="1"/>
        </p:nvGrpSpPr>
        <p:grpSpPr>
          <a:xfrm>
            <a:off x="6543324" y="587692"/>
            <a:ext cx="3849726" cy="5682616"/>
            <a:chOff x="1063625" y="116201"/>
            <a:chExt cx="2790825" cy="4119563"/>
          </a:xfrm>
        </p:grpSpPr>
        <p:sp>
          <p:nvSpPr>
            <p:cNvPr id="136" name="Freeform 135"/>
            <p:cNvSpPr>
              <a:spLocks/>
            </p:cNvSpPr>
            <p:nvPr/>
          </p:nvSpPr>
          <p:spPr bwMode="auto">
            <a:xfrm>
              <a:off x="1063625" y="116201"/>
              <a:ext cx="2790825" cy="4119563"/>
            </a:xfrm>
            <a:custGeom>
              <a:avLst/>
              <a:gdLst>
                <a:gd name="T0" fmla="*/ 175 w 175"/>
                <a:gd name="T1" fmla="*/ 13 h 260"/>
                <a:gd name="T2" fmla="*/ 163 w 175"/>
                <a:gd name="T3" fmla="*/ 0 h 260"/>
                <a:gd name="T4" fmla="*/ 13 w 175"/>
                <a:gd name="T5" fmla="*/ 0 h 260"/>
                <a:gd name="T6" fmla="*/ 0 w 175"/>
                <a:gd name="T7" fmla="*/ 13 h 260"/>
                <a:gd name="T8" fmla="*/ 0 w 175"/>
                <a:gd name="T9" fmla="*/ 248 h 260"/>
                <a:gd name="T10" fmla="*/ 13 w 175"/>
                <a:gd name="T11" fmla="*/ 260 h 260"/>
                <a:gd name="T12" fmla="*/ 163 w 175"/>
                <a:gd name="T13" fmla="*/ 260 h 260"/>
                <a:gd name="T14" fmla="*/ 175 w 175"/>
                <a:gd name="T15" fmla="*/ 248 h 260"/>
                <a:gd name="T16" fmla="*/ 175 w 175"/>
                <a:gd name="T17" fmla="*/ 1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60">
                  <a:moveTo>
                    <a:pt x="175" y="13"/>
                  </a:moveTo>
                  <a:cubicBezTo>
                    <a:pt x="175" y="6"/>
                    <a:pt x="170" y="0"/>
                    <a:pt x="163" y="0"/>
                  </a:cubicBezTo>
                  <a:cubicBezTo>
                    <a:pt x="13" y="0"/>
                    <a:pt x="13" y="0"/>
                    <a:pt x="13" y="0"/>
                  </a:cubicBezTo>
                  <a:cubicBezTo>
                    <a:pt x="6" y="0"/>
                    <a:pt x="0" y="6"/>
                    <a:pt x="0" y="13"/>
                  </a:cubicBezTo>
                  <a:cubicBezTo>
                    <a:pt x="0" y="248"/>
                    <a:pt x="0" y="248"/>
                    <a:pt x="0" y="248"/>
                  </a:cubicBezTo>
                  <a:cubicBezTo>
                    <a:pt x="0" y="255"/>
                    <a:pt x="6" y="260"/>
                    <a:pt x="13" y="260"/>
                  </a:cubicBezTo>
                  <a:cubicBezTo>
                    <a:pt x="163" y="260"/>
                    <a:pt x="163" y="260"/>
                    <a:pt x="163" y="260"/>
                  </a:cubicBezTo>
                  <a:cubicBezTo>
                    <a:pt x="170" y="260"/>
                    <a:pt x="175" y="255"/>
                    <a:pt x="175" y="248"/>
                  </a:cubicBezTo>
                  <a:lnTo>
                    <a:pt x="17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7" name="Freeform 136"/>
            <p:cNvSpPr>
              <a:spLocks/>
            </p:cNvSpPr>
            <p:nvPr/>
          </p:nvSpPr>
          <p:spPr bwMode="auto">
            <a:xfrm>
              <a:off x="1063625" y="116201"/>
              <a:ext cx="2790825" cy="4119563"/>
            </a:xfrm>
            <a:custGeom>
              <a:avLst/>
              <a:gdLst>
                <a:gd name="T0" fmla="*/ 175 w 175"/>
                <a:gd name="T1" fmla="*/ 13 h 260"/>
                <a:gd name="T2" fmla="*/ 163 w 175"/>
                <a:gd name="T3" fmla="*/ 0 h 260"/>
                <a:gd name="T4" fmla="*/ 13 w 175"/>
                <a:gd name="T5" fmla="*/ 0 h 260"/>
                <a:gd name="T6" fmla="*/ 0 w 175"/>
                <a:gd name="T7" fmla="*/ 13 h 260"/>
                <a:gd name="T8" fmla="*/ 0 w 175"/>
                <a:gd name="T9" fmla="*/ 248 h 260"/>
                <a:gd name="T10" fmla="*/ 13 w 175"/>
                <a:gd name="T11" fmla="*/ 260 h 260"/>
                <a:gd name="T12" fmla="*/ 163 w 175"/>
                <a:gd name="T13" fmla="*/ 260 h 260"/>
                <a:gd name="T14" fmla="*/ 175 w 175"/>
                <a:gd name="T15" fmla="*/ 248 h 260"/>
                <a:gd name="T16" fmla="*/ 175 w 175"/>
                <a:gd name="T17" fmla="*/ 1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60">
                  <a:moveTo>
                    <a:pt x="175" y="13"/>
                  </a:moveTo>
                  <a:cubicBezTo>
                    <a:pt x="175" y="6"/>
                    <a:pt x="170" y="0"/>
                    <a:pt x="163" y="0"/>
                  </a:cubicBezTo>
                  <a:cubicBezTo>
                    <a:pt x="13" y="0"/>
                    <a:pt x="13" y="0"/>
                    <a:pt x="13" y="0"/>
                  </a:cubicBezTo>
                  <a:cubicBezTo>
                    <a:pt x="6" y="0"/>
                    <a:pt x="0" y="6"/>
                    <a:pt x="0" y="13"/>
                  </a:cubicBezTo>
                  <a:cubicBezTo>
                    <a:pt x="0" y="248"/>
                    <a:pt x="0" y="248"/>
                    <a:pt x="0" y="248"/>
                  </a:cubicBezTo>
                  <a:cubicBezTo>
                    <a:pt x="0" y="255"/>
                    <a:pt x="6" y="260"/>
                    <a:pt x="13" y="260"/>
                  </a:cubicBezTo>
                  <a:cubicBezTo>
                    <a:pt x="163" y="260"/>
                    <a:pt x="163" y="260"/>
                    <a:pt x="163" y="260"/>
                  </a:cubicBezTo>
                  <a:cubicBezTo>
                    <a:pt x="170" y="260"/>
                    <a:pt x="175" y="255"/>
                    <a:pt x="175" y="248"/>
                  </a:cubicBezTo>
                  <a:lnTo>
                    <a:pt x="175" y="13"/>
                  </a:lnTo>
                  <a:close/>
                </a:path>
              </a:pathLst>
            </a:custGeom>
            <a:noFill/>
            <a:ln w="38100" cap="flat">
              <a:solidFill>
                <a:srgbClr val="F9E5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8" name="Rectangle 137"/>
            <p:cNvSpPr>
              <a:spLocks noChangeArrowheads="1"/>
            </p:cNvSpPr>
            <p:nvPr/>
          </p:nvSpPr>
          <p:spPr bwMode="auto">
            <a:xfrm>
              <a:off x="1208088" y="527364"/>
              <a:ext cx="2519363" cy="3311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fr-FR" dirty="0">
                <a:latin typeface="HelveticaNeue-UltraLight" panose="02000206000000020004" pitchFamily="50"/>
              </a:endParaRPr>
            </a:p>
          </p:txBody>
        </p:sp>
        <p:sp>
          <p:nvSpPr>
            <p:cNvPr id="139" name="Oval 138"/>
            <p:cNvSpPr>
              <a:spLocks noChangeArrowheads="1"/>
            </p:cNvSpPr>
            <p:nvPr/>
          </p:nvSpPr>
          <p:spPr bwMode="auto">
            <a:xfrm>
              <a:off x="2435225" y="306701"/>
              <a:ext cx="47625" cy="46038"/>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0" name="Oval 139"/>
            <p:cNvSpPr>
              <a:spLocks noChangeArrowheads="1"/>
            </p:cNvSpPr>
            <p:nvPr userDrawn="1"/>
          </p:nvSpPr>
          <p:spPr bwMode="auto">
            <a:xfrm>
              <a:off x="2355850" y="3934139"/>
              <a:ext cx="206375" cy="206375"/>
            </a:xfrm>
            <a:prstGeom prst="ellipse">
              <a:avLst/>
            </a:prstGeom>
            <a:solidFill>
              <a:srgbClr val="FFFFFF"/>
            </a:solidFill>
            <a:ln w="9525">
              <a:solidFill>
                <a:srgbClr val="F9E5D7"/>
              </a:solidFill>
              <a:round/>
              <a:headEnd/>
              <a:tailEnd/>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8" name="Picture Placeholder 8"/>
          <p:cNvSpPr>
            <a:spLocks noGrp="1"/>
          </p:cNvSpPr>
          <p:nvPr>
            <p:ph type="pic" sz="quarter" idx="10" hasCustomPrompt="1"/>
          </p:nvPr>
        </p:nvSpPr>
        <p:spPr>
          <a:xfrm>
            <a:off x="6742599" y="1154858"/>
            <a:ext cx="3475265" cy="4567991"/>
          </a:xfrm>
          <a:prstGeom prst="rect">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271696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t - Horizontal">
    <p:bg>
      <p:bgPr>
        <a:solidFill>
          <a:srgbClr val="F7F7F7"/>
        </a:solidFill>
        <a:effectLst/>
      </p:bgPr>
    </p:bg>
    <p:spTree>
      <p:nvGrpSpPr>
        <p:cNvPr id="1" name=""/>
        <p:cNvGrpSpPr/>
        <p:nvPr/>
      </p:nvGrpSpPr>
      <p:grpSpPr>
        <a:xfrm>
          <a:off x="0" y="0"/>
          <a:ext cx="0" cy="0"/>
          <a:chOff x="0" y="0"/>
          <a:chExt cx="0" cy="0"/>
        </a:xfrm>
      </p:grpSpPr>
      <p:grpSp>
        <p:nvGrpSpPr>
          <p:cNvPr id="57" name="Group 56"/>
          <p:cNvGrpSpPr/>
          <p:nvPr userDrawn="1"/>
        </p:nvGrpSpPr>
        <p:grpSpPr>
          <a:xfrm rot="5400000">
            <a:off x="6543324" y="587692"/>
            <a:ext cx="3849726" cy="5682616"/>
            <a:chOff x="1063625" y="116201"/>
            <a:chExt cx="2790825" cy="4119563"/>
          </a:xfrm>
        </p:grpSpPr>
        <p:sp>
          <p:nvSpPr>
            <p:cNvPr id="136" name="Freeform 135"/>
            <p:cNvSpPr>
              <a:spLocks/>
            </p:cNvSpPr>
            <p:nvPr/>
          </p:nvSpPr>
          <p:spPr bwMode="auto">
            <a:xfrm>
              <a:off x="1063625" y="116201"/>
              <a:ext cx="2790825" cy="4119563"/>
            </a:xfrm>
            <a:custGeom>
              <a:avLst/>
              <a:gdLst>
                <a:gd name="T0" fmla="*/ 175 w 175"/>
                <a:gd name="T1" fmla="*/ 13 h 260"/>
                <a:gd name="T2" fmla="*/ 163 w 175"/>
                <a:gd name="T3" fmla="*/ 0 h 260"/>
                <a:gd name="T4" fmla="*/ 13 w 175"/>
                <a:gd name="T5" fmla="*/ 0 h 260"/>
                <a:gd name="T6" fmla="*/ 0 w 175"/>
                <a:gd name="T7" fmla="*/ 13 h 260"/>
                <a:gd name="T8" fmla="*/ 0 w 175"/>
                <a:gd name="T9" fmla="*/ 248 h 260"/>
                <a:gd name="T10" fmla="*/ 13 w 175"/>
                <a:gd name="T11" fmla="*/ 260 h 260"/>
                <a:gd name="T12" fmla="*/ 163 w 175"/>
                <a:gd name="T13" fmla="*/ 260 h 260"/>
                <a:gd name="T14" fmla="*/ 175 w 175"/>
                <a:gd name="T15" fmla="*/ 248 h 260"/>
                <a:gd name="T16" fmla="*/ 175 w 175"/>
                <a:gd name="T17" fmla="*/ 1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60">
                  <a:moveTo>
                    <a:pt x="175" y="13"/>
                  </a:moveTo>
                  <a:cubicBezTo>
                    <a:pt x="175" y="6"/>
                    <a:pt x="170" y="0"/>
                    <a:pt x="163" y="0"/>
                  </a:cubicBezTo>
                  <a:cubicBezTo>
                    <a:pt x="13" y="0"/>
                    <a:pt x="13" y="0"/>
                    <a:pt x="13" y="0"/>
                  </a:cubicBezTo>
                  <a:cubicBezTo>
                    <a:pt x="6" y="0"/>
                    <a:pt x="0" y="6"/>
                    <a:pt x="0" y="13"/>
                  </a:cubicBezTo>
                  <a:cubicBezTo>
                    <a:pt x="0" y="248"/>
                    <a:pt x="0" y="248"/>
                    <a:pt x="0" y="248"/>
                  </a:cubicBezTo>
                  <a:cubicBezTo>
                    <a:pt x="0" y="255"/>
                    <a:pt x="6" y="260"/>
                    <a:pt x="13" y="260"/>
                  </a:cubicBezTo>
                  <a:cubicBezTo>
                    <a:pt x="163" y="260"/>
                    <a:pt x="163" y="260"/>
                    <a:pt x="163" y="260"/>
                  </a:cubicBezTo>
                  <a:cubicBezTo>
                    <a:pt x="170" y="260"/>
                    <a:pt x="175" y="255"/>
                    <a:pt x="175" y="248"/>
                  </a:cubicBezTo>
                  <a:lnTo>
                    <a:pt x="17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7" name="Freeform 136"/>
            <p:cNvSpPr>
              <a:spLocks/>
            </p:cNvSpPr>
            <p:nvPr/>
          </p:nvSpPr>
          <p:spPr bwMode="auto">
            <a:xfrm>
              <a:off x="1063625" y="116201"/>
              <a:ext cx="2790825" cy="4119563"/>
            </a:xfrm>
            <a:custGeom>
              <a:avLst/>
              <a:gdLst>
                <a:gd name="T0" fmla="*/ 175 w 175"/>
                <a:gd name="T1" fmla="*/ 13 h 260"/>
                <a:gd name="T2" fmla="*/ 163 w 175"/>
                <a:gd name="T3" fmla="*/ 0 h 260"/>
                <a:gd name="T4" fmla="*/ 13 w 175"/>
                <a:gd name="T5" fmla="*/ 0 h 260"/>
                <a:gd name="T6" fmla="*/ 0 w 175"/>
                <a:gd name="T7" fmla="*/ 13 h 260"/>
                <a:gd name="T8" fmla="*/ 0 w 175"/>
                <a:gd name="T9" fmla="*/ 248 h 260"/>
                <a:gd name="T10" fmla="*/ 13 w 175"/>
                <a:gd name="T11" fmla="*/ 260 h 260"/>
                <a:gd name="T12" fmla="*/ 163 w 175"/>
                <a:gd name="T13" fmla="*/ 260 h 260"/>
                <a:gd name="T14" fmla="*/ 175 w 175"/>
                <a:gd name="T15" fmla="*/ 248 h 260"/>
                <a:gd name="T16" fmla="*/ 175 w 175"/>
                <a:gd name="T17" fmla="*/ 1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60">
                  <a:moveTo>
                    <a:pt x="175" y="13"/>
                  </a:moveTo>
                  <a:cubicBezTo>
                    <a:pt x="175" y="6"/>
                    <a:pt x="170" y="0"/>
                    <a:pt x="163" y="0"/>
                  </a:cubicBezTo>
                  <a:cubicBezTo>
                    <a:pt x="13" y="0"/>
                    <a:pt x="13" y="0"/>
                    <a:pt x="13" y="0"/>
                  </a:cubicBezTo>
                  <a:cubicBezTo>
                    <a:pt x="6" y="0"/>
                    <a:pt x="0" y="6"/>
                    <a:pt x="0" y="13"/>
                  </a:cubicBezTo>
                  <a:cubicBezTo>
                    <a:pt x="0" y="248"/>
                    <a:pt x="0" y="248"/>
                    <a:pt x="0" y="248"/>
                  </a:cubicBezTo>
                  <a:cubicBezTo>
                    <a:pt x="0" y="255"/>
                    <a:pt x="6" y="260"/>
                    <a:pt x="13" y="260"/>
                  </a:cubicBezTo>
                  <a:cubicBezTo>
                    <a:pt x="163" y="260"/>
                    <a:pt x="163" y="260"/>
                    <a:pt x="163" y="260"/>
                  </a:cubicBezTo>
                  <a:cubicBezTo>
                    <a:pt x="170" y="260"/>
                    <a:pt x="175" y="255"/>
                    <a:pt x="175" y="248"/>
                  </a:cubicBezTo>
                  <a:lnTo>
                    <a:pt x="175" y="13"/>
                  </a:lnTo>
                  <a:close/>
                </a:path>
              </a:pathLst>
            </a:custGeom>
            <a:noFill/>
            <a:ln w="38100" cap="flat">
              <a:solidFill>
                <a:srgbClr val="F9E5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8" name="Rectangle 137"/>
            <p:cNvSpPr>
              <a:spLocks noChangeArrowheads="1"/>
            </p:cNvSpPr>
            <p:nvPr/>
          </p:nvSpPr>
          <p:spPr bwMode="auto">
            <a:xfrm>
              <a:off x="1208088" y="527364"/>
              <a:ext cx="2519363" cy="3311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fr-FR" dirty="0">
                <a:latin typeface="HelveticaNeue-UltraLight" panose="02000206000000020004" pitchFamily="50"/>
              </a:endParaRPr>
            </a:p>
          </p:txBody>
        </p:sp>
        <p:sp>
          <p:nvSpPr>
            <p:cNvPr id="139" name="Oval 138"/>
            <p:cNvSpPr>
              <a:spLocks noChangeArrowheads="1"/>
            </p:cNvSpPr>
            <p:nvPr/>
          </p:nvSpPr>
          <p:spPr bwMode="auto">
            <a:xfrm>
              <a:off x="2435225" y="306701"/>
              <a:ext cx="47625" cy="46038"/>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0" name="Oval 139"/>
            <p:cNvSpPr>
              <a:spLocks noChangeArrowheads="1"/>
            </p:cNvSpPr>
            <p:nvPr userDrawn="1"/>
          </p:nvSpPr>
          <p:spPr bwMode="auto">
            <a:xfrm>
              <a:off x="2355850" y="3934139"/>
              <a:ext cx="206375" cy="206375"/>
            </a:xfrm>
            <a:prstGeom prst="ellipse">
              <a:avLst/>
            </a:prstGeom>
            <a:solidFill>
              <a:srgbClr val="FFFFFF"/>
            </a:solidFill>
            <a:ln w="9525">
              <a:solidFill>
                <a:srgbClr val="F9E5D7"/>
              </a:solidFill>
              <a:round/>
              <a:headEnd/>
              <a:tailEnd/>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8" name="Picture Placeholder 8"/>
          <p:cNvSpPr>
            <a:spLocks noGrp="1"/>
          </p:cNvSpPr>
          <p:nvPr>
            <p:ph type="pic" sz="quarter" idx="10" hasCustomPrompt="1"/>
          </p:nvPr>
        </p:nvSpPr>
        <p:spPr>
          <a:xfrm>
            <a:off x="6174337" y="1703412"/>
            <a:ext cx="4567991" cy="3475265"/>
          </a:xfrm>
          <a:prstGeom prst="rect">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301222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watch">
    <p:bg>
      <p:bgPr>
        <a:solidFill>
          <a:srgbClr val="F7F7F7"/>
        </a:solidFill>
        <a:effectLst/>
      </p:bgPr>
    </p:bg>
    <p:spTree>
      <p:nvGrpSpPr>
        <p:cNvPr id="1" name=""/>
        <p:cNvGrpSpPr/>
        <p:nvPr/>
      </p:nvGrpSpPr>
      <p:grpSpPr>
        <a:xfrm>
          <a:off x="0" y="0"/>
          <a:ext cx="0" cy="0"/>
          <a:chOff x="0" y="0"/>
          <a:chExt cx="0" cy="0"/>
        </a:xfrm>
      </p:grpSpPr>
      <p:sp>
        <p:nvSpPr>
          <p:cNvPr id="4" name="Freeform 5"/>
          <p:cNvSpPr>
            <a:spLocks/>
          </p:cNvSpPr>
          <p:nvPr userDrawn="1"/>
        </p:nvSpPr>
        <p:spPr bwMode="auto">
          <a:xfrm>
            <a:off x="7101695" y="780836"/>
            <a:ext cx="2336627" cy="1130912"/>
          </a:xfrm>
          <a:custGeom>
            <a:avLst/>
            <a:gdLst>
              <a:gd name="T0" fmla="*/ 917 w 917"/>
              <a:gd name="T1" fmla="*/ 445 h 445"/>
              <a:gd name="T2" fmla="*/ 790 w 917"/>
              <a:gd name="T3" fmla="*/ 126 h 445"/>
              <a:gd name="T4" fmla="*/ 707 w 917"/>
              <a:gd name="T5" fmla="*/ 30 h 445"/>
              <a:gd name="T6" fmla="*/ 210 w 917"/>
              <a:gd name="T7" fmla="*/ 30 h 445"/>
              <a:gd name="T8" fmla="*/ 127 w 917"/>
              <a:gd name="T9" fmla="*/ 126 h 445"/>
              <a:gd name="T10" fmla="*/ 0 w 917"/>
              <a:gd name="T11" fmla="*/ 445 h 445"/>
              <a:gd name="T12" fmla="*/ 917 w 917"/>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917" h="445">
                <a:moveTo>
                  <a:pt x="917" y="445"/>
                </a:moveTo>
                <a:cubicBezTo>
                  <a:pt x="819" y="397"/>
                  <a:pt x="813" y="348"/>
                  <a:pt x="790" y="126"/>
                </a:cubicBezTo>
                <a:cubicBezTo>
                  <a:pt x="783" y="61"/>
                  <a:pt x="779" y="43"/>
                  <a:pt x="707" y="30"/>
                </a:cubicBezTo>
                <a:cubicBezTo>
                  <a:pt x="553" y="2"/>
                  <a:pt x="374" y="0"/>
                  <a:pt x="210" y="30"/>
                </a:cubicBezTo>
                <a:cubicBezTo>
                  <a:pt x="138" y="43"/>
                  <a:pt x="134" y="61"/>
                  <a:pt x="127" y="126"/>
                </a:cubicBezTo>
                <a:cubicBezTo>
                  <a:pt x="105" y="348"/>
                  <a:pt x="98" y="397"/>
                  <a:pt x="0" y="445"/>
                </a:cubicBezTo>
                <a:cubicBezTo>
                  <a:pt x="290" y="445"/>
                  <a:pt x="628" y="445"/>
                  <a:pt x="917" y="445"/>
                </a:cubicBezTo>
                <a:close/>
              </a:path>
            </a:pathLst>
          </a:custGeom>
          <a:solidFill>
            <a:srgbClr val="E2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 name="Freeform 6"/>
          <p:cNvSpPr>
            <a:spLocks/>
          </p:cNvSpPr>
          <p:nvPr userDrawn="1"/>
        </p:nvSpPr>
        <p:spPr bwMode="auto">
          <a:xfrm>
            <a:off x="7101695" y="5023023"/>
            <a:ext cx="2336627" cy="1130912"/>
          </a:xfrm>
          <a:custGeom>
            <a:avLst/>
            <a:gdLst>
              <a:gd name="T0" fmla="*/ 917 w 917"/>
              <a:gd name="T1" fmla="*/ 0 h 445"/>
              <a:gd name="T2" fmla="*/ 790 w 917"/>
              <a:gd name="T3" fmla="*/ 319 h 445"/>
              <a:gd name="T4" fmla="*/ 707 w 917"/>
              <a:gd name="T5" fmla="*/ 415 h 445"/>
              <a:gd name="T6" fmla="*/ 210 w 917"/>
              <a:gd name="T7" fmla="*/ 415 h 445"/>
              <a:gd name="T8" fmla="*/ 127 w 917"/>
              <a:gd name="T9" fmla="*/ 319 h 445"/>
              <a:gd name="T10" fmla="*/ 0 w 917"/>
              <a:gd name="T11" fmla="*/ 0 h 445"/>
              <a:gd name="T12" fmla="*/ 917 w 917"/>
              <a:gd name="T13" fmla="*/ 0 h 445"/>
            </a:gdLst>
            <a:ahLst/>
            <a:cxnLst>
              <a:cxn ang="0">
                <a:pos x="T0" y="T1"/>
              </a:cxn>
              <a:cxn ang="0">
                <a:pos x="T2" y="T3"/>
              </a:cxn>
              <a:cxn ang="0">
                <a:pos x="T4" y="T5"/>
              </a:cxn>
              <a:cxn ang="0">
                <a:pos x="T6" y="T7"/>
              </a:cxn>
              <a:cxn ang="0">
                <a:pos x="T8" y="T9"/>
              </a:cxn>
              <a:cxn ang="0">
                <a:pos x="T10" y="T11"/>
              </a:cxn>
              <a:cxn ang="0">
                <a:pos x="T12" y="T13"/>
              </a:cxn>
            </a:cxnLst>
            <a:rect l="0" t="0" r="r" b="b"/>
            <a:pathLst>
              <a:path w="917" h="445">
                <a:moveTo>
                  <a:pt x="917" y="0"/>
                </a:moveTo>
                <a:cubicBezTo>
                  <a:pt x="819" y="48"/>
                  <a:pt x="813" y="97"/>
                  <a:pt x="790" y="319"/>
                </a:cubicBezTo>
                <a:cubicBezTo>
                  <a:pt x="783" y="384"/>
                  <a:pt x="779" y="402"/>
                  <a:pt x="707" y="415"/>
                </a:cubicBezTo>
                <a:cubicBezTo>
                  <a:pt x="553" y="443"/>
                  <a:pt x="374" y="445"/>
                  <a:pt x="210" y="415"/>
                </a:cubicBezTo>
                <a:cubicBezTo>
                  <a:pt x="138" y="402"/>
                  <a:pt x="134" y="384"/>
                  <a:pt x="127" y="319"/>
                </a:cubicBezTo>
                <a:cubicBezTo>
                  <a:pt x="105" y="97"/>
                  <a:pt x="98" y="48"/>
                  <a:pt x="0" y="0"/>
                </a:cubicBezTo>
                <a:cubicBezTo>
                  <a:pt x="290" y="0"/>
                  <a:pt x="628" y="0"/>
                  <a:pt x="917" y="0"/>
                </a:cubicBezTo>
                <a:close/>
              </a:path>
            </a:pathLst>
          </a:custGeom>
          <a:solidFill>
            <a:srgbClr val="E2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 name="Freeform 7"/>
          <p:cNvSpPr>
            <a:spLocks/>
          </p:cNvSpPr>
          <p:nvPr userDrawn="1"/>
        </p:nvSpPr>
        <p:spPr bwMode="auto">
          <a:xfrm>
            <a:off x="6857002" y="1835678"/>
            <a:ext cx="2824745" cy="3258345"/>
          </a:xfrm>
          <a:custGeom>
            <a:avLst/>
            <a:gdLst>
              <a:gd name="T0" fmla="*/ 918 w 1109"/>
              <a:gd name="T1" fmla="*/ 1282 h 1282"/>
              <a:gd name="T2" fmla="*/ 192 w 1109"/>
              <a:gd name="T3" fmla="*/ 1282 h 1282"/>
              <a:gd name="T4" fmla="*/ 0 w 1109"/>
              <a:gd name="T5" fmla="*/ 1091 h 1282"/>
              <a:gd name="T6" fmla="*/ 0 w 1109"/>
              <a:gd name="T7" fmla="*/ 192 h 1282"/>
              <a:gd name="T8" fmla="*/ 192 w 1109"/>
              <a:gd name="T9" fmla="*/ 0 h 1282"/>
              <a:gd name="T10" fmla="*/ 918 w 1109"/>
              <a:gd name="T11" fmla="*/ 0 h 1282"/>
              <a:gd name="T12" fmla="*/ 1109 w 1109"/>
              <a:gd name="T13" fmla="*/ 192 h 1282"/>
              <a:gd name="T14" fmla="*/ 1109 w 1109"/>
              <a:gd name="T15" fmla="*/ 1091 h 1282"/>
              <a:gd name="T16" fmla="*/ 918 w 1109"/>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9" h="1282">
                <a:moveTo>
                  <a:pt x="918" y="1282"/>
                </a:moveTo>
                <a:cubicBezTo>
                  <a:pt x="192" y="1282"/>
                  <a:pt x="192" y="1282"/>
                  <a:pt x="192" y="1282"/>
                </a:cubicBezTo>
                <a:cubicBezTo>
                  <a:pt x="86" y="1282"/>
                  <a:pt x="0" y="1197"/>
                  <a:pt x="0" y="1091"/>
                </a:cubicBezTo>
                <a:cubicBezTo>
                  <a:pt x="0" y="192"/>
                  <a:pt x="0" y="192"/>
                  <a:pt x="0" y="192"/>
                </a:cubicBezTo>
                <a:cubicBezTo>
                  <a:pt x="0" y="86"/>
                  <a:pt x="86" y="0"/>
                  <a:pt x="192" y="0"/>
                </a:cubicBezTo>
                <a:cubicBezTo>
                  <a:pt x="918" y="0"/>
                  <a:pt x="918" y="0"/>
                  <a:pt x="918" y="0"/>
                </a:cubicBezTo>
                <a:cubicBezTo>
                  <a:pt x="1024" y="0"/>
                  <a:pt x="1109" y="86"/>
                  <a:pt x="1109" y="192"/>
                </a:cubicBezTo>
                <a:cubicBezTo>
                  <a:pt x="1109" y="1091"/>
                  <a:pt x="1109" y="1091"/>
                  <a:pt x="1109" y="1091"/>
                </a:cubicBezTo>
                <a:cubicBezTo>
                  <a:pt x="1109" y="1197"/>
                  <a:pt x="1024" y="1282"/>
                  <a:pt x="918" y="12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 name="Freeform 8"/>
          <p:cNvSpPr>
            <a:spLocks/>
          </p:cNvSpPr>
          <p:nvPr userDrawn="1"/>
        </p:nvSpPr>
        <p:spPr bwMode="auto">
          <a:xfrm>
            <a:off x="9582855" y="2582434"/>
            <a:ext cx="237086" cy="559117"/>
          </a:xfrm>
          <a:custGeom>
            <a:avLst/>
            <a:gdLst>
              <a:gd name="T0" fmla="*/ 92 w 93"/>
              <a:gd name="T1" fmla="*/ 111 h 220"/>
              <a:gd name="T2" fmla="*/ 92 w 93"/>
              <a:gd name="T3" fmla="*/ 108 h 220"/>
              <a:gd name="T4" fmla="*/ 93 w 93"/>
              <a:gd name="T5" fmla="*/ 108 h 220"/>
              <a:gd name="T6" fmla="*/ 63 w 93"/>
              <a:gd name="T7" fmla="*/ 0 h 220"/>
              <a:gd name="T8" fmla="*/ 47 w 93"/>
              <a:gd name="T9" fmla="*/ 0 h 220"/>
              <a:gd name="T10" fmla="*/ 24 w 93"/>
              <a:gd name="T11" fmla="*/ 14 h 220"/>
              <a:gd name="T12" fmla="*/ 8 w 93"/>
              <a:gd name="T13" fmla="*/ 43 h 220"/>
              <a:gd name="T14" fmla="*/ 0 w 93"/>
              <a:gd name="T15" fmla="*/ 71 h 220"/>
              <a:gd name="T16" fmla="*/ 0 w 93"/>
              <a:gd name="T17" fmla="*/ 109 h 220"/>
              <a:gd name="T18" fmla="*/ 0 w 93"/>
              <a:gd name="T19" fmla="*/ 109 h 220"/>
              <a:gd name="T20" fmla="*/ 0 w 93"/>
              <a:gd name="T21" fmla="*/ 148 h 220"/>
              <a:gd name="T22" fmla="*/ 8 w 93"/>
              <a:gd name="T23" fmla="*/ 176 h 220"/>
              <a:gd name="T24" fmla="*/ 23 w 93"/>
              <a:gd name="T25" fmla="*/ 206 h 220"/>
              <a:gd name="T26" fmla="*/ 47 w 93"/>
              <a:gd name="T27" fmla="*/ 220 h 220"/>
              <a:gd name="T28" fmla="*/ 63 w 93"/>
              <a:gd name="T29" fmla="*/ 220 h 220"/>
              <a:gd name="T30" fmla="*/ 93 w 93"/>
              <a:gd name="T31" fmla="*/ 112 h 220"/>
              <a:gd name="T32" fmla="*/ 92 w 93"/>
              <a:gd name="T33" fmla="*/ 112 h 220"/>
              <a:gd name="T34" fmla="*/ 92 w 93"/>
              <a:gd name="T35" fmla="*/ 11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220">
                <a:moveTo>
                  <a:pt x="92" y="111"/>
                </a:moveTo>
                <a:cubicBezTo>
                  <a:pt x="92" y="111"/>
                  <a:pt x="92" y="108"/>
                  <a:pt x="92" y="108"/>
                </a:cubicBezTo>
                <a:cubicBezTo>
                  <a:pt x="93" y="108"/>
                  <a:pt x="93" y="108"/>
                  <a:pt x="93" y="108"/>
                </a:cubicBezTo>
                <a:cubicBezTo>
                  <a:pt x="92" y="28"/>
                  <a:pt x="93" y="0"/>
                  <a:pt x="63" y="0"/>
                </a:cubicBezTo>
                <a:cubicBezTo>
                  <a:pt x="47" y="0"/>
                  <a:pt x="47" y="0"/>
                  <a:pt x="47" y="0"/>
                </a:cubicBezTo>
                <a:cubicBezTo>
                  <a:pt x="37" y="0"/>
                  <a:pt x="28" y="5"/>
                  <a:pt x="24" y="14"/>
                </a:cubicBezTo>
                <a:cubicBezTo>
                  <a:pt x="8" y="43"/>
                  <a:pt x="8" y="43"/>
                  <a:pt x="8" y="43"/>
                </a:cubicBezTo>
                <a:cubicBezTo>
                  <a:pt x="4" y="52"/>
                  <a:pt x="0" y="61"/>
                  <a:pt x="0" y="71"/>
                </a:cubicBezTo>
                <a:cubicBezTo>
                  <a:pt x="0" y="109"/>
                  <a:pt x="0" y="109"/>
                  <a:pt x="0" y="109"/>
                </a:cubicBezTo>
                <a:cubicBezTo>
                  <a:pt x="0" y="109"/>
                  <a:pt x="0" y="109"/>
                  <a:pt x="0" y="109"/>
                </a:cubicBezTo>
                <a:cubicBezTo>
                  <a:pt x="0" y="148"/>
                  <a:pt x="0" y="148"/>
                  <a:pt x="0" y="148"/>
                </a:cubicBezTo>
                <a:cubicBezTo>
                  <a:pt x="0" y="158"/>
                  <a:pt x="4" y="167"/>
                  <a:pt x="8" y="176"/>
                </a:cubicBezTo>
                <a:cubicBezTo>
                  <a:pt x="23" y="206"/>
                  <a:pt x="23" y="206"/>
                  <a:pt x="23" y="206"/>
                </a:cubicBezTo>
                <a:cubicBezTo>
                  <a:pt x="27" y="214"/>
                  <a:pt x="37" y="220"/>
                  <a:pt x="47" y="220"/>
                </a:cubicBezTo>
                <a:cubicBezTo>
                  <a:pt x="63" y="220"/>
                  <a:pt x="63" y="220"/>
                  <a:pt x="63" y="220"/>
                </a:cubicBezTo>
                <a:cubicBezTo>
                  <a:pt x="93" y="220"/>
                  <a:pt x="92" y="192"/>
                  <a:pt x="93" y="112"/>
                </a:cubicBezTo>
                <a:cubicBezTo>
                  <a:pt x="92" y="112"/>
                  <a:pt x="92" y="112"/>
                  <a:pt x="92" y="112"/>
                </a:cubicBezTo>
                <a:cubicBezTo>
                  <a:pt x="92" y="108"/>
                  <a:pt x="92" y="111"/>
                  <a:pt x="92" y="111"/>
                </a:cubicBezTo>
                <a:close/>
              </a:path>
            </a:pathLst>
          </a:custGeom>
          <a:solidFill>
            <a:srgbClr val="E2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 name="Freeform 9"/>
          <p:cNvSpPr>
            <a:spLocks/>
          </p:cNvSpPr>
          <p:nvPr userDrawn="1"/>
        </p:nvSpPr>
        <p:spPr bwMode="auto">
          <a:xfrm>
            <a:off x="9736264" y="2582434"/>
            <a:ext cx="83677" cy="559117"/>
          </a:xfrm>
          <a:custGeom>
            <a:avLst/>
            <a:gdLst>
              <a:gd name="T0" fmla="*/ 33 w 33"/>
              <a:gd name="T1" fmla="*/ 108 h 220"/>
              <a:gd name="T2" fmla="*/ 3 w 33"/>
              <a:gd name="T3" fmla="*/ 0 h 220"/>
              <a:gd name="T4" fmla="*/ 0 w 33"/>
              <a:gd name="T5" fmla="*/ 0 h 220"/>
              <a:gd name="T6" fmla="*/ 0 w 33"/>
              <a:gd name="T7" fmla="*/ 220 h 220"/>
              <a:gd name="T8" fmla="*/ 3 w 33"/>
              <a:gd name="T9" fmla="*/ 220 h 220"/>
              <a:gd name="T10" fmla="*/ 33 w 33"/>
              <a:gd name="T11" fmla="*/ 112 h 220"/>
              <a:gd name="T12" fmla="*/ 32 w 33"/>
              <a:gd name="T13" fmla="*/ 112 h 220"/>
              <a:gd name="T14" fmla="*/ 32 w 33"/>
              <a:gd name="T15" fmla="*/ 111 h 220"/>
              <a:gd name="T16" fmla="*/ 32 w 33"/>
              <a:gd name="T17" fmla="*/ 108 h 220"/>
              <a:gd name="T18" fmla="*/ 33 w 33"/>
              <a:gd name="T19" fmla="*/ 1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20">
                <a:moveTo>
                  <a:pt x="33" y="108"/>
                </a:moveTo>
                <a:cubicBezTo>
                  <a:pt x="32" y="28"/>
                  <a:pt x="33" y="0"/>
                  <a:pt x="3" y="0"/>
                </a:cubicBezTo>
                <a:cubicBezTo>
                  <a:pt x="0" y="0"/>
                  <a:pt x="0" y="0"/>
                  <a:pt x="0" y="0"/>
                </a:cubicBezTo>
                <a:cubicBezTo>
                  <a:pt x="0" y="220"/>
                  <a:pt x="0" y="220"/>
                  <a:pt x="0" y="220"/>
                </a:cubicBezTo>
                <a:cubicBezTo>
                  <a:pt x="3" y="220"/>
                  <a:pt x="3" y="220"/>
                  <a:pt x="3" y="220"/>
                </a:cubicBezTo>
                <a:cubicBezTo>
                  <a:pt x="33" y="220"/>
                  <a:pt x="32" y="192"/>
                  <a:pt x="33" y="112"/>
                </a:cubicBezTo>
                <a:cubicBezTo>
                  <a:pt x="32" y="112"/>
                  <a:pt x="32" y="112"/>
                  <a:pt x="32" y="112"/>
                </a:cubicBezTo>
                <a:cubicBezTo>
                  <a:pt x="32" y="108"/>
                  <a:pt x="32" y="111"/>
                  <a:pt x="32" y="111"/>
                </a:cubicBezTo>
                <a:cubicBezTo>
                  <a:pt x="32" y="111"/>
                  <a:pt x="32" y="108"/>
                  <a:pt x="32" y="108"/>
                </a:cubicBezTo>
                <a:lnTo>
                  <a:pt x="33" y="108"/>
                </a:lnTo>
                <a:close/>
              </a:path>
            </a:pathLst>
          </a:custGeom>
          <a:solidFill>
            <a:srgbClr val="CF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 name="Freeform 10"/>
          <p:cNvSpPr>
            <a:spLocks/>
          </p:cNvSpPr>
          <p:nvPr userDrawn="1"/>
        </p:nvSpPr>
        <p:spPr bwMode="auto">
          <a:xfrm>
            <a:off x="9582855" y="2582434"/>
            <a:ext cx="237086" cy="277657"/>
          </a:xfrm>
          <a:custGeom>
            <a:avLst/>
            <a:gdLst>
              <a:gd name="T0" fmla="*/ 47 w 93"/>
              <a:gd name="T1" fmla="*/ 0 h 109"/>
              <a:gd name="T2" fmla="*/ 24 w 93"/>
              <a:gd name="T3" fmla="*/ 14 h 109"/>
              <a:gd name="T4" fmla="*/ 8 w 93"/>
              <a:gd name="T5" fmla="*/ 43 h 109"/>
              <a:gd name="T6" fmla="*/ 0 w 93"/>
              <a:gd name="T7" fmla="*/ 71 h 109"/>
              <a:gd name="T8" fmla="*/ 0 w 93"/>
              <a:gd name="T9" fmla="*/ 109 h 109"/>
              <a:gd name="T10" fmla="*/ 0 w 93"/>
              <a:gd name="T11" fmla="*/ 109 h 109"/>
              <a:gd name="T12" fmla="*/ 0 w 93"/>
              <a:gd name="T13" fmla="*/ 108 h 109"/>
              <a:gd name="T14" fmla="*/ 93 w 93"/>
              <a:gd name="T15" fmla="*/ 108 h 109"/>
              <a:gd name="T16" fmla="*/ 63 w 93"/>
              <a:gd name="T17" fmla="*/ 0 h 109"/>
              <a:gd name="T18" fmla="*/ 47 w 93"/>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9">
                <a:moveTo>
                  <a:pt x="47" y="0"/>
                </a:moveTo>
                <a:cubicBezTo>
                  <a:pt x="37" y="0"/>
                  <a:pt x="28" y="5"/>
                  <a:pt x="24" y="14"/>
                </a:cubicBezTo>
                <a:cubicBezTo>
                  <a:pt x="8" y="43"/>
                  <a:pt x="8" y="43"/>
                  <a:pt x="8" y="43"/>
                </a:cubicBezTo>
                <a:cubicBezTo>
                  <a:pt x="4" y="52"/>
                  <a:pt x="0" y="61"/>
                  <a:pt x="0" y="71"/>
                </a:cubicBezTo>
                <a:cubicBezTo>
                  <a:pt x="0" y="109"/>
                  <a:pt x="0" y="109"/>
                  <a:pt x="0" y="109"/>
                </a:cubicBezTo>
                <a:cubicBezTo>
                  <a:pt x="0" y="109"/>
                  <a:pt x="0" y="109"/>
                  <a:pt x="0" y="109"/>
                </a:cubicBezTo>
                <a:cubicBezTo>
                  <a:pt x="0" y="108"/>
                  <a:pt x="0" y="108"/>
                  <a:pt x="0" y="108"/>
                </a:cubicBezTo>
                <a:cubicBezTo>
                  <a:pt x="93" y="108"/>
                  <a:pt x="93" y="108"/>
                  <a:pt x="93" y="108"/>
                </a:cubicBezTo>
                <a:cubicBezTo>
                  <a:pt x="92" y="28"/>
                  <a:pt x="93" y="0"/>
                  <a:pt x="63" y="0"/>
                </a:cubicBezTo>
                <a:lnTo>
                  <a:pt x="47" y="0"/>
                </a:lnTo>
                <a:close/>
              </a:path>
            </a:pathLst>
          </a:custGeom>
          <a:solidFill>
            <a:srgbClr val="F0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 name="Freeform 11"/>
          <p:cNvSpPr>
            <a:spLocks/>
          </p:cNvSpPr>
          <p:nvPr userDrawn="1"/>
        </p:nvSpPr>
        <p:spPr bwMode="auto">
          <a:xfrm>
            <a:off x="9643711" y="3551063"/>
            <a:ext cx="72267" cy="851987"/>
          </a:xfrm>
          <a:custGeom>
            <a:avLst/>
            <a:gdLst>
              <a:gd name="T0" fmla="*/ 24 w 28"/>
              <a:gd name="T1" fmla="*/ 4 h 335"/>
              <a:gd name="T2" fmla="*/ 12 w 28"/>
              <a:gd name="T3" fmla="*/ 8 h 335"/>
              <a:gd name="T4" fmla="*/ 5 w 28"/>
              <a:gd name="T5" fmla="*/ 31 h 335"/>
              <a:gd name="T6" fmla="*/ 0 w 28"/>
              <a:gd name="T7" fmla="*/ 60 h 335"/>
              <a:gd name="T8" fmla="*/ 0 w 28"/>
              <a:gd name="T9" fmla="*/ 275 h 335"/>
              <a:gd name="T10" fmla="*/ 5 w 28"/>
              <a:gd name="T11" fmla="*/ 304 h 335"/>
              <a:gd name="T12" fmla="*/ 12 w 28"/>
              <a:gd name="T13" fmla="*/ 327 h 335"/>
              <a:gd name="T14" fmla="*/ 24 w 28"/>
              <a:gd name="T15" fmla="*/ 331 h 335"/>
              <a:gd name="T16" fmla="*/ 28 w 28"/>
              <a:gd name="T17" fmla="*/ 320 h 335"/>
              <a:gd name="T18" fmla="*/ 28 w 28"/>
              <a:gd name="T19" fmla="*/ 15 h 335"/>
              <a:gd name="T20" fmla="*/ 24 w 28"/>
              <a:gd name="T21" fmla="*/ 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35">
                <a:moveTo>
                  <a:pt x="24" y="4"/>
                </a:moveTo>
                <a:cubicBezTo>
                  <a:pt x="19" y="0"/>
                  <a:pt x="13" y="2"/>
                  <a:pt x="12" y="8"/>
                </a:cubicBezTo>
                <a:cubicBezTo>
                  <a:pt x="5" y="31"/>
                  <a:pt x="5" y="31"/>
                  <a:pt x="5" y="31"/>
                </a:cubicBezTo>
                <a:cubicBezTo>
                  <a:pt x="2" y="41"/>
                  <a:pt x="0" y="50"/>
                  <a:pt x="0" y="60"/>
                </a:cubicBezTo>
                <a:cubicBezTo>
                  <a:pt x="0" y="275"/>
                  <a:pt x="0" y="275"/>
                  <a:pt x="0" y="275"/>
                </a:cubicBezTo>
                <a:cubicBezTo>
                  <a:pt x="0" y="285"/>
                  <a:pt x="2" y="294"/>
                  <a:pt x="5" y="304"/>
                </a:cubicBezTo>
                <a:cubicBezTo>
                  <a:pt x="12" y="327"/>
                  <a:pt x="12" y="327"/>
                  <a:pt x="12" y="327"/>
                </a:cubicBezTo>
                <a:cubicBezTo>
                  <a:pt x="13" y="333"/>
                  <a:pt x="19" y="335"/>
                  <a:pt x="24" y="331"/>
                </a:cubicBezTo>
                <a:cubicBezTo>
                  <a:pt x="27" y="329"/>
                  <a:pt x="28" y="325"/>
                  <a:pt x="28" y="320"/>
                </a:cubicBezTo>
                <a:cubicBezTo>
                  <a:pt x="28" y="15"/>
                  <a:pt x="28" y="15"/>
                  <a:pt x="28" y="15"/>
                </a:cubicBezTo>
                <a:cubicBezTo>
                  <a:pt x="28" y="10"/>
                  <a:pt x="27" y="6"/>
                  <a:pt x="24" y="4"/>
                </a:cubicBezTo>
                <a:close/>
              </a:path>
            </a:pathLst>
          </a:custGeom>
          <a:solidFill>
            <a:srgbClr val="E2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 name="Freeform 12"/>
          <p:cNvSpPr>
            <a:spLocks/>
          </p:cNvSpPr>
          <p:nvPr userDrawn="1"/>
        </p:nvSpPr>
        <p:spPr bwMode="auto">
          <a:xfrm>
            <a:off x="9736264" y="2582434"/>
            <a:ext cx="83677" cy="275121"/>
          </a:xfrm>
          <a:custGeom>
            <a:avLst/>
            <a:gdLst>
              <a:gd name="T0" fmla="*/ 33 w 33"/>
              <a:gd name="T1" fmla="*/ 108 h 108"/>
              <a:gd name="T2" fmla="*/ 3 w 33"/>
              <a:gd name="T3" fmla="*/ 0 h 108"/>
              <a:gd name="T4" fmla="*/ 0 w 33"/>
              <a:gd name="T5" fmla="*/ 0 h 108"/>
              <a:gd name="T6" fmla="*/ 0 w 33"/>
              <a:gd name="T7" fmla="*/ 108 h 108"/>
              <a:gd name="T8" fmla="*/ 33 w 33"/>
              <a:gd name="T9" fmla="*/ 108 h 108"/>
            </a:gdLst>
            <a:ahLst/>
            <a:cxnLst>
              <a:cxn ang="0">
                <a:pos x="T0" y="T1"/>
              </a:cxn>
              <a:cxn ang="0">
                <a:pos x="T2" y="T3"/>
              </a:cxn>
              <a:cxn ang="0">
                <a:pos x="T4" y="T5"/>
              </a:cxn>
              <a:cxn ang="0">
                <a:pos x="T6" y="T7"/>
              </a:cxn>
              <a:cxn ang="0">
                <a:pos x="T8" y="T9"/>
              </a:cxn>
            </a:cxnLst>
            <a:rect l="0" t="0" r="r" b="b"/>
            <a:pathLst>
              <a:path w="33" h="108">
                <a:moveTo>
                  <a:pt x="33" y="108"/>
                </a:moveTo>
                <a:cubicBezTo>
                  <a:pt x="32" y="28"/>
                  <a:pt x="33" y="0"/>
                  <a:pt x="3" y="0"/>
                </a:cubicBezTo>
                <a:cubicBezTo>
                  <a:pt x="0" y="0"/>
                  <a:pt x="0" y="0"/>
                  <a:pt x="0" y="0"/>
                </a:cubicBezTo>
                <a:cubicBezTo>
                  <a:pt x="0" y="108"/>
                  <a:pt x="0" y="108"/>
                  <a:pt x="0" y="108"/>
                </a:cubicBezTo>
                <a:lnTo>
                  <a:pt x="33" y="108"/>
                </a:lnTo>
                <a:close/>
              </a:path>
            </a:pathLst>
          </a:custGeom>
          <a:solidFill>
            <a:srgbClr val="E2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 name="Freeform 13"/>
          <p:cNvSpPr>
            <a:spLocks/>
          </p:cNvSpPr>
          <p:nvPr userDrawn="1"/>
        </p:nvSpPr>
        <p:spPr bwMode="auto">
          <a:xfrm>
            <a:off x="9643711" y="3551063"/>
            <a:ext cx="72267" cy="424726"/>
          </a:xfrm>
          <a:custGeom>
            <a:avLst/>
            <a:gdLst>
              <a:gd name="T0" fmla="*/ 24 w 28"/>
              <a:gd name="T1" fmla="*/ 4 h 167"/>
              <a:gd name="T2" fmla="*/ 12 w 28"/>
              <a:gd name="T3" fmla="*/ 8 h 167"/>
              <a:gd name="T4" fmla="*/ 5 w 28"/>
              <a:gd name="T5" fmla="*/ 31 h 167"/>
              <a:gd name="T6" fmla="*/ 0 w 28"/>
              <a:gd name="T7" fmla="*/ 60 h 167"/>
              <a:gd name="T8" fmla="*/ 0 w 28"/>
              <a:gd name="T9" fmla="*/ 167 h 167"/>
              <a:gd name="T10" fmla="*/ 28 w 28"/>
              <a:gd name="T11" fmla="*/ 167 h 167"/>
              <a:gd name="T12" fmla="*/ 28 w 28"/>
              <a:gd name="T13" fmla="*/ 15 h 167"/>
              <a:gd name="T14" fmla="*/ 24 w 28"/>
              <a:gd name="T15" fmla="*/ 4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67">
                <a:moveTo>
                  <a:pt x="24" y="4"/>
                </a:moveTo>
                <a:cubicBezTo>
                  <a:pt x="19" y="0"/>
                  <a:pt x="13" y="2"/>
                  <a:pt x="12" y="8"/>
                </a:cubicBezTo>
                <a:cubicBezTo>
                  <a:pt x="5" y="31"/>
                  <a:pt x="5" y="31"/>
                  <a:pt x="5" y="31"/>
                </a:cubicBezTo>
                <a:cubicBezTo>
                  <a:pt x="2" y="41"/>
                  <a:pt x="0" y="50"/>
                  <a:pt x="0" y="60"/>
                </a:cubicBezTo>
                <a:cubicBezTo>
                  <a:pt x="0" y="167"/>
                  <a:pt x="0" y="167"/>
                  <a:pt x="0" y="167"/>
                </a:cubicBezTo>
                <a:cubicBezTo>
                  <a:pt x="28" y="167"/>
                  <a:pt x="28" y="167"/>
                  <a:pt x="28" y="167"/>
                </a:cubicBezTo>
                <a:cubicBezTo>
                  <a:pt x="28" y="15"/>
                  <a:pt x="28" y="15"/>
                  <a:pt x="28" y="15"/>
                </a:cubicBezTo>
                <a:cubicBezTo>
                  <a:pt x="28" y="10"/>
                  <a:pt x="27" y="6"/>
                  <a:pt x="24" y="4"/>
                </a:cubicBezTo>
                <a:close/>
              </a:path>
            </a:pathLst>
          </a:custGeom>
          <a:solidFill>
            <a:srgbClr val="F0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 name="Freeform 14"/>
          <p:cNvSpPr>
            <a:spLocks/>
          </p:cNvSpPr>
          <p:nvPr userDrawn="1"/>
        </p:nvSpPr>
        <p:spPr bwMode="auto">
          <a:xfrm>
            <a:off x="6981250" y="1944712"/>
            <a:ext cx="2576248" cy="3042812"/>
          </a:xfrm>
          <a:custGeom>
            <a:avLst/>
            <a:gdLst>
              <a:gd name="T0" fmla="*/ 856 w 1011"/>
              <a:gd name="T1" fmla="*/ 1197 h 1197"/>
              <a:gd name="T2" fmla="*/ 156 w 1011"/>
              <a:gd name="T3" fmla="*/ 1197 h 1197"/>
              <a:gd name="T4" fmla="*/ 0 w 1011"/>
              <a:gd name="T5" fmla="*/ 1042 h 1197"/>
              <a:gd name="T6" fmla="*/ 0 w 1011"/>
              <a:gd name="T7" fmla="*/ 155 h 1197"/>
              <a:gd name="T8" fmla="*/ 156 w 1011"/>
              <a:gd name="T9" fmla="*/ 0 h 1197"/>
              <a:gd name="T10" fmla="*/ 856 w 1011"/>
              <a:gd name="T11" fmla="*/ 0 h 1197"/>
              <a:gd name="T12" fmla="*/ 1011 w 1011"/>
              <a:gd name="T13" fmla="*/ 155 h 1197"/>
              <a:gd name="T14" fmla="*/ 1011 w 1011"/>
              <a:gd name="T15" fmla="*/ 1042 h 1197"/>
              <a:gd name="T16" fmla="*/ 856 w 1011"/>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1197">
                <a:moveTo>
                  <a:pt x="856" y="1197"/>
                </a:moveTo>
                <a:cubicBezTo>
                  <a:pt x="156" y="1197"/>
                  <a:pt x="156" y="1197"/>
                  <a:pt x="156" y="1197"/>
                </a:cubicBezTo>
                <a:cubicBezTo>
                  <a:pt x="70" y="1197"/>
                  <a:pt x="0" y="1128"/>
                  <a:pt x="0" y="1042"/>
                </a:cubicBezTo>
                <a:cubicBezTo>
                  <a:pt x="0" y="155"/>
                  <a:pt x="0" y="155"/>
                  <a:pt x="0" y="155"/>
                </a:cubicBezTo>
                <a:cubicBezTo>
                  <a:pt x="0" y="70"/>
                  <a:pt x="70" y="0"/>
                  <a:pt x="156" y="0"/>
                </a:cubicBezTo>
                <a:cubicBezTo>
                  <a:pt x="856" y="0"/>
                  <a:pt x="856" y="0"/>
                  <a:pt x="856" y="0"/>
                </a:cubicBezTo>
                <a:cubicBezTo>
                  <a:pt x="942" y="0"/>
                  <a:pt x="1011" y="70"/>
                  <a:pt x="1011" y="155"/>
                </a:cubicBezTo>
                <a:cubicBezTo>
                  <a:pt x="1011" y="1042"/>
                  <a:pt x="1011" y="1042"/>
                  <a:pt x="1011" y="1042"/>
                </a:cubicBezTo>
                <a:cubicBezTo>
                  <a:pt x="1011" y="1128"/>
                  <a:pt x="942" y="1197"/>
                  <a:pt x="856" y="11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5" name="Picture Placeholder 8"/>
          <p:cNvSpPr>
            <a:spLocks noGrp="1"/>
          </p:cNvSpPr>
          <p:nvPr>
            <p:ph type="pic" sz="quarter" idx="10" hasCustomPrompt="1"/>
          </p:nvPr>
        </p:nvSpPr>
        <p:spPr>
          <a:xfrm>
            <a:off x="6981250" y="1944712"/>
            <a:ext cx="2576248" cy="3042812"/>
          </a:xfrm>
          <a:prstGeom prst="roundRect">
            <a:avLst>
              <a:gd name="adj" fmla="val 15188"/>
            </a:avLst>
          </a:prstGeom>
        </p:spPr>
        <p:txBody>
          <a:bodyPr/>
          <a:lstStyle>
            <a:lvl1pPr marL="0" indent="0">
              <a:buNone/>
              <a:defRPr baseline="0">
                <a:solidFill>
                  <a:schemeClr val="bg1"/>
                </a:solidFill>
                <a:latin typeface="HelveticaNeue-UltraLight" panose="02000206000000020004" pitchFamily="5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114563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Left - Text Right">
    <p:bg>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6096000" cy="6858000"/>
          </a:xfrm>
          <a:prstGeom prst="rect">
            <a:avLst/>
          </a:prstGeom>
        </p:spPr>
        <p:txBody>
          <a:bodyPr/>
          <a:lstStyle>
            <a:lvl1pPr marL="0" indent="0">
              <a:buNone/>
              <a:defRPr baseline="0">
                <a:solidFill>
                  <a:schemeClr val="tx1">
                    <a:lumMod val="75000"/>
                    <a:lumOff val="25000"/>
                  </a:schemeClr>
                </a:solidFill>
                <a:latin typeface="HelveticaNeue-UltraLight" panose="02000206000000020004" pitchFamily="50"/>
                <a:cs typeface="Segoe UI Light" panose="020B0502040204020203" pitchFamily="34" charset="0"/>
              </a:defRPr>
            </a:lvl1pPr>
          </a:lstStyle>
          <a:p>
            <a:r>
              <a:rPr lang="fr-FR" dirty="0"/>
              <a:t>Click </a:t>
            </a:r>
            <a:r>
              <a:rPr lang="fr-FR" dirty="0" err="1"/>
              <a:t>icon</a:t>
            </a:r>
            <a:r>
              <a:rPr lang="fr-FR" dirty="0"/>
              <a:t> to insert a </a:t>
            </a:r>
            <a:r>
              <a:rPr lang="fr-FR" dirty="0" err="1"/>
              <a:t>picture</a:t>
            </a:r>
            <a:endParaRPr lang="fr-FR" dirty="0"/>
          </a:p>
        </p:txBody>
      </p:sp>
    </p:spTree>
    <p:extLst>
      <p:ext uri="{BB962C8B-B14F-4D97-AF65-F5344CB8AC3E}">
        <p14:creationId xmlns:p14="http://schemas.microsoft.com/office/powerpoint/2010/main" val="187820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Thin" charset="0"/>
                <a:ea typeface="Helvetica Neue Thin" charset="0"/>
                <a:cs typeface="Helvetica Neue Thin" charset="0"/>
              </a:defRPr>
            </a:lvl1pPr>
          </a:lstStyle>
          <a:p>
            <a:fld id="{8E77ADC1-6FC9-463B-95FF-779DD7154547}" type="datetimeFigureOut">
              <a:rPr lang="fr-FR" smtClean="0"/>
              <a:pPr/>
              <a:t>08/06/2019</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Thin" charset="0"/>
                <a:ea typeface="Helvetica Neue Thin" charset="0"/>
                <a:cs typeface="Helvetica Neue Thin" charset="0"/>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Thin" charset="0"/>
                <a:ea typeface="Helvetica Neue Thin" charset="0"/>
                <a:cs typeface="Helvetica Neue Thin" charset="0"/>
              </a:defRPr>
            </a:lvl1pPr>
          </a:lstStyle>
          <a:p>
            <a:fld id="{6F0746BA-D1AA-4FF4-8D48-BDBC7FF48778}" type="slidenum">
              <a:rPr lang="fr-FR" smtClean="0"/>
              <a:pPr/>
              <a:t>‹#›</a:t>
            </a:fld>
            <a:endParaRPr lang="fr-FR" dirty="0"/>
          </a:p>
        </p:txBody>
      </p:sp>
    </p:spTree>
    <p:extLst>
      <p:ext uri="{BB962C8B-B14F-4D97-AF65-F5344CB8AC3E}">
        <p14:creationId xmlns:p14="http://schemas.microsoft.com/office/powerpoint/2010/main" val="263232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9" r:id="rId4"/>
    <p:sldLayoutId id="2147483660" r:id="rId5"/>
    <p:sldLayoutId id="2147483661" r:id="rId6"/>
    <p:sldLayoutId id="2147483662" r:id="rId7"/>
    <p:sldLayoutId id="2147483666" r:id="rId8"/>
    <p:sldLayoutId id="2147483651" r:id="rId9"/>
    <p:sldLayoutId id="2147483653" r:id="rId10"/>
    <p:sldLayoutId id="2147483663" r:id="rId11"/>
    <p:sldLayoutId id="2147483664" r:id="rId12"/>
    <p:sldLayoutId id="2147483667" r:id="rId13"/>
    <p:sldLayoutId id="2147483652" r:id="rId14"/>
    <p:sldLayoutId id="2147483668" r:id="rId15"/>
    <p:sldLayoutId id="2147483657" r:id="rId16"/>
    <p:sldLayoutId id="2147483655" r:id="rId17"/>
    <p:sldLayoutId id="2147483656" r:id="rId18"/>
    <p:sldLayoutId id="2147483665"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trustable.io/" TargetMode="External"/><Relationship Id="rId2" Type="http://schemas.openxmlformats.org/officeDocument/2006/relationships/hyperlink" Target="mailto:Amanda.brock@trustable.io" TargetMode="Externa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89200" y="3737233"/>
            <a:ext cx="7213600" cy="757130"/>
          </a:xfrm>
          <a:prstGeom prst="rect">
            <a:avLst/>
          </a:prstGeom>
          <a:noFill/>
        </p:spPr>
        <p:txBody>
          <a:bodyPr wrap="square" lIns="0" rtlCol="0">
            <a:spAutoFit/>
          </a:bodyPr>
          <a:lstStyle/>
          <a:p>
            <a:pPr algn="ctr">
              <a:lnSpc>
                <a:spcPct val="120000"/>
              </a:lnSpc>
            </a:pPr>
            <a:r>
              <a:rPr lang="fr-FR" sz="3600" spc="600" dirty="0">
                <a:latin typeface="Helvetica Neue" charset="0"/>
                <a:ea typeface="Helvetica Neue" charset="0"/>
                <a:cs typeface="Helvetica Neue" charset="0"/>
              </a:rPr>
              <a:t>COMPANY NAME</a:t>
            </a:r>
          </a:p>
        </p:txBody>
      </p:sp>
      <p:pic>
        <p:nvPicPr>
          <p:cNvPr id="2" name="Picture 1">
            <a:extLst>
              <a:ext uri="{FF2B5EF4-FFF2-40B4-BE49-F238E27FC236}">
                <a16:creationId xmlns:a16="http://schemas.microsoft.com/office/drawing/2014/main" id="{C2B41798-5E02-104B-A53A-5386CD8364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96583"/>
            <a:ext cx="12192000" cy="2064833"/>
          </a:xfrm>
          <a:prstGeom prst="rect">
            <a:avLst/>
          </a:prstGeom>
        </p:spPr>
      </p:pic>
      <p:sp>
        <p:nvSpPr>
          <p:cNvPr id="3" name="TextBox 2">
            <a:extLst>
              <a:ext uri="{FF2B5EF4-FFF2-40B4-BE49-F238E27FC236}">
                <a16:creationId xmlns:a16="http://schemas.microsoft.com/office/drawing/2014/main" id="{FF7B887D-0E65-F642-839C-2334CFEF9083}"/>
              </a:ext>
            </a:extLst>
          </p:cNvPr>
          <p:cNvSpPr txBox="1"/>
          <p:nvPr/>
        </p:nvSpPr>
        <p:spPr>
          <a:xfrm>
            <a:off x="1275907" y="4784651"/>
            <a:ext cx="9569302" cy="1754326"/>
          </a:xfrm>
          <a:prstGeom prst="rect">
            <a:avLst/>
          </a:prstGeom>
          <a:noFill/>
        </p:spPr>
        <p:txBody>
          <a:bodyPr wrap="square" lIns="0" rtlCol="0" anchor="t">
            <a:spAutoFit/>
          </a:bodyPr>
          <a:lstStyle/>
          <a:p>
            <a:pPr>
              <a:lnSpc>
                <a:spcPct val="90000"/>
              </a:lnSpc>
            </a:pPr>
            <a:r>
              <a:rPr lang="en-US" sz="4000" dirty="0">
                <a:latin typeface="+mj-lt"/>
                <a:ea typeface="Helvetica Neue Thin" charset="0"/>
                <a:cs typeface="Helvetica Neue Thin" charset="0"/>
              </a:rPr>
              <a:t>Trustable Software Engineering</a:t>
            </a:r>
          </a:p>
          <a:p>
            <a:pPr>
              <a:lnSpc>
                <a:spcPct val="90000"/>
              </a:lnSpc>
            </a:pPr>
            <a:r>
              <a:rPr lang="en-US" sz="4000" dirty="0">
                <a:latin typeface="+mj-lt"/>
                <a:ea typeface="Helvetica Neue Thin" charset="0"/>
                <a:cs typeface="Helvetica Neue Thin" charset="0"/>
              </a:rPr>
              <a:t>Edinburgh 12 June 2019</a:t>
            </a:r>
          </a:p>
          <a:p>
            <a:pPr>
              <a:lnSpc>
                <a:spcPct val="90000"/>
              </a:lnSpc>
            </a:pPr>
            <a:r>
              <a:rPr lang="en-US" sz="4000" dirty="0">
                <a:latin typeface="+mj-lt"/>
                <a:ea typeface="Helvetica Neue Thin" charset="0"/>
                <a:cs typeface="Helvetica Neue Thin" charset="0"/>
              </a:rPr>
              <a:t>Amanda Brock, CEO</a:t>
            </a:r>
          </a:p>
        </p:txBody>
      </p:sp>
    </p:spTree>
    <p:extLst>
      <p:ext uri="{BB962C8B-B14F-4D97-AF65-F5344CB8AC3E}">
        <p14:creationId xmlns:p14="http://schemas.microsoft.com/office/powerpoint/2010/main" val="306523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9787" y="660400"/>
            <a:ext cx="9346203" cy="646331"/>
          </a:xfrm>
        </p:spPr>
        <p:txBody>
          <a:bodyPr/>
          <a:lstStyle/>
          <a:p>
            <a:r>
              <a:rPr lang="fr-FR" sz="4000" dirty="0" err="1">
                <a:solidFill>
                  <a:schemeClr val="tx1">
                    <a:lumMod val="50000"/>
                  </a:schemeClr>
                </a:solidFill>
                <a:latin typeface="+mj-lt"/>
                <a:cs typeface="Segoe UI Light" panose="020B0502040204020203" pitchFamily="34" charset="0"/>
              </a:rPr>
              <a:t>Seeking</a:t>
            </a:r>
            <a:r>
              <a:rPr lang="fr-FR" sz="4000" dirty="0">
                <a:solidFill>
                  <a:schemeClr val="tx1">
                    <a:lumMod val="50000"/>
                  </a:schemeClr>
                </a:solidFill>
                <a:latin typeface="+mj-lt"/>
                <a:cs typeface="Segoe UI Light" panose="020B0502040204020203" pitchFamily="34" charset="0"/>
              </a:rPr>
              <a:t> Global </a:t>
            </a:r>
            <a:r>
              <a:rPr lang="fr-FR" sz="4000" dirty="0" err="1">
                <a:solidFill>
                  <a:schemeClr val="tx1">
                    <a:lumMod val="50000"/>
                  </a:schemeClr>
                </a:solidFill>
                <a:latin typeface="+mj-lt"/>
                <a:cs typeface="Segoe UI Light" panose="020B0502040204020203" pitchFamily="34" charset="0"/>
              </a:rPr>
              <a:t>Sponsorship</a:t>
            </a:r>
            <a:r>
              <a:rPr lang="fr-FR" sz="4000" dirty="0">
                <a:solidFill>
                  <a:schemeClr val="tx1">
                    <a:lumMod val="50000"/>
                  </a:schemeClr>
                </a:solidFill>
                <a:latin typeface="+mj-lt"/>
                <a:cs typeface="Segoe UI Light" panose="020B0502040204020203" pitchFamily="34" charset="0"/>
              </a:rPr>
              <a:t> and </a:t>
            </a:r>
            <a:r>
              <a:rPr lang="fr-FR" sz="4000" dirty="0" err="1">
                <a:solidFill>
                  <a:schemeClr val="tx1">
                    <a:lumMod val="50000"/>
                  </a:schemeClr>
                </a:solidFill>
                <a:latin typeface="+mj-lt"/>
                <a:cs typeface="Segoe UI Light" panose="020B0502040204020203" pitchFamily="34" charset="0"/>
              </a:rPr>
              <a:t>funding</a:t>
            </a:r>
            <a:endParaRPr lang="fr-FR" sz="4000" dirty="0">
              <a:solidFill>
                <a:schemeClr val="tx1">
                  <a:lumMod val="50000"/>
                </a:schemeClr>
              </a:solidFill>
              <a:latin typeface="+mj-lt"/>
              <a:cs typeface="Segoe UI Light" panose="020B0502040204020203" pitchFamily="34" charset="0"/>
            </a:endParaRPr>
          </a:p>
        </p:txBody>
      </p:sp>
      <p:grpSp>
        <p:nvGrpSpPr>
          <p:cNvPr id="26" name="Group 25"/>
          <p:cNvGrpSpPr/>
          <p:nvPr/>
        </p:nvGrpSpPr>
        <p:grpSpPr>
          <a:xfrm>
            <a:off x="1386682" y="1671638"/>
            <a:ext cx="8758237" cy="4683125"/>
            <a:chOff x="220663" y="1549400"/>
            <a:chExt cx="8758237" cy="4683125"/>
          </a:xfrm>
          <a:solidFill>
            <a:schemeClr val="bg1">
              <a:lumMod val="95000"/>
            </a:schemeClr>
          </a:solidFill>
        </p:grpSpPr>
        <p:sp>
          <p:nvSpPr>
            <p:cNvPr id="33" name="Freeform 32"/>
            <p:cNvSpPr>
              <a:spLocks/>
            </p:cNvSpPr>
            <p:nvPr/>
          </p:nvSpPr>
          <p:spPr bwMode="auto">
            <a:xfrm>
              <a:off x="6267450" y="3644900"/>
              <a:ext cx="730250" cy="890588"/>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40121510 w 10736"/>
                <a:gd name="T15" fmla="*/ 29092660 h 10000"/>
                <a:gd name="T16" fmla="*/ 36406391 w 10736"/>
                <a:gd name="T17" fmla="*/ 27974260 h 10000"/>
                <a:gd name="T18" fmla="*/ 35693894 w 10736"/>
                <a:gd name="T19" fmla="*/ 24666883 h 10000"/>
                <a:gd name="T20" fmla="*/ 32529318 w 10736"/>
                <a:gd name="T21" fmla="*/ 24999963 h 10000"/>
                <a:gd name="T22" fmla="*/ 30461274 w 10736"/>
                <a:gd name="T23" fmla="*/ 27506345 h 10000"/>
                <a:gd name="T24" fmla="*/ 24784492 w 10736"/>
                <a:gd name="T25" fmla="*/ 25832841 h 10000"/>
                <a:gd name="T26" fmla="*/ 21166503 w 10736"/>
                <a:gd name="T27" fmla="*/ 16671985 h 10000"/>
                <a:gd name="T28" fmla="*/ 17553140 w 10736"/>
                <a:gd name="T29" fmla="*/ 11667148 h 10000"/>
                <a:gd name="T30" fmla="*/ 18385962 w 10736"/>
                <a:gd name="T31" fmla="*/ 7090773 h 10000"/>
                <a:gd name="T32" fmla="*/ 19616626 w 10736"/>
                <a:gd name="T33" fmla="*/ 0 h 10000"/>
                <a:gd name="T34" fmla="*/ 14458011 w 10736"/>
                <a:gd name="T35" fmla="*/ 0 h 10000"/>
                <a:gd name="T36" fmla="*/ 15489721 w 10736"/>
                <a:gd name="T37" fmla="*/ 1665578 h 10000"/>
                <a:gd name="T38" fmla="*/ 9808313 w 10736"/>
                <a:gd name="T39" fmla="*/ 7503204 h 10000"/>
                <a:gd name="T40" fmla="*/ 10326480 w 10736"/>
                <a:gd name="T41" fmla="*/ 13332815 h 10000"/>
                <a:gd name="T42" fmla="*/ 6194950 w 10736"/>
                <a:gd name="T43" fmla="*/ 24167174 h 10000"/>
                <a:gd name="T44" fmla="*/ 2576961 w 10736"/>
                <a:gd name="T45" fmla="*/ 26673556 h 10000"/>
                <a:gd name="T46" fmla="*/ 5163240 w 10736"/>
                <a:gd name="T47" fmla="*/ 33335956 h 10000"/>
                <a:gd name="T48" fmla="*/ 1031709 w 10736"/>
                <a:gd name="T49" fmla="*/ 35834411 h 10000"/>
                <a:gd name="T50" fmla="*/ 2063419 w 10736"/>
                <a:gd name="T51" fmla="*/ 40839160 h 10000"/>
                <a:gd name="T52" fmla="*/ 6708492 w 10736"/>
                <a:gd name="T53" fmla="*/ 40839160 h 10000"/>
                <a:gd name="T54" fmla="*/ 9294771 w 10736"/>
                <a:gd name="T55" fmla="*/ 63483517 h 10000"/>
                <a:gd name="T56" fmla="*/ 13421677 w 10736"/>
                <a:gd name="T57" fmla="*/ 75150665 h 10000"/>
                <a:gd name="T58" fmla="*/ 16521430 w 10736"/>
                <a:gd name="T59" fmla="*/ 76816243 h 10000"/>
                <a:gd name="T60" fmla="*/ 19098459 w 10736"/>
                <a:gd name="T61" fmla="*/ 69313128 h 10000"/>
                <a:gd name="T62" fmla="*/ 20134794 w 10736"/>
                <a:gd name="T63" fmla="*/ 58343934 h 10000"/>
                <a:gd name="T64" fmla="*/ 27366078 w 10736"/>
                <a:gd name="T65" fmla="*/ 49175152 h 10000"/>
                <a:gd name="T66" fmla="*/ 33200188 w 10736"/>
                <a:gd name="T67" fmla="*/ 42433401 h 10000"/>
                <a:gd name="T68" fmla="*/ 36369388 w 10736"/>
                <a:gd name="T69" fmla="*/ 36357899 h 10000"/>
                <a:gd name="T70" fmla="*/ 37414974 w 10736"/>
                <a:gd name="T71" fmla="*/ 33589773 h 10000"/>
                <a:gd name="T72" fmla="*/ 40639678 w 10736"/>
                <a:gd name="T73" fmla="*/ 3546953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9054" y="3526"/>
                    <a:pt x="9034" y="3598"/>
                  </a:cubicBezTo>
                  <a:lnTo>
                    <a:pt x="8672" y="3668"/>
                  </a:lnTo>
                  <a:lnTo>
                    <a:pt x="8472" y="3566"/>
                  </a:lnTo>
                  <a:cubicBezTo>
                    <a:pt x="8338" y="3543"/>
                    <a:pt x="7904" y="3596"/>
                    <a:pt x="7869" y="3527"/>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34" name="Freeform 33"/>
            <p:cNvSpPr>
              <a:spLocks/>
            </p:cNvSpPr>
            <p:nvPr/>
          </p:nvSpPr>
          <p:spPr bwMode="auto">
            <a:xfrm>
              <a:off x="7038975" y="41608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35" name="Freeform 34"/>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grpFill/>
            <a:ln w="9525">
              <a:solidFill>
                <a:schemeClr val="bg1">
                  <a:lumMod val="65000"/>
                </a:schemeClr>
              </a:solidFill>
              <a:round/>
              <a:headEnd/>
              <a:tailEnd/>
            </a:ln>
          </p:spPr>
          <p:txBody>
            <a:bodyPr/>
            <a:lstStyle/>
            <a:p>
              <a:pPr eaLnBrk="0" fontAlgn="base" hangingPunct="0">
                <a:spcBef>
                  <a:spcPct val="0"/>
                </a:spcBef>
                <a:spcAft>
                  <a:spcPct val="0"/>
                </a:spcAft>
              </a:pPr>
              <a:endParaRPr lang="en-GB" sz="1400" b="1" dirty="0">
                <a:solidFill>
                  <a:schemeClr val="bg1"/>
                </a:solidFill>
                <a:latin typeface="HelveticaNeue-UltraLight" panose="02000206000000020004" pitchFamily="50"/>
                <a:ea typeface="MS PGothic" panose="020B0600070205080204" pitchFamily="34" charset="-128"/>
              </a:endParaRPr>
            </a:p>
          </p:txBody>
        </p:sp>
        <p:sp>
          <p:nvSpPr>
            <p:cNvPr id="36" name="Freeform 35"/>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grpFill/>
            <a:ln w="9525">
              <a:solidFill>
                <a:schemeClr val="bg1">
                  <a:lumMod val="65000"/>
                </a:schemeClr>
              </a:solidFill>
              <a:round/>
              <a:headEnd/>
              <a:tailEnd/>
            </a:ln>
          </p:spPr>
          <p:txBody>
            <a:bodyPr/>
            <a:lstStyle/>
            <a:p>
              <a:pPr eaLnBrk="0" fontAlgn="base" hangingPunct="0">
                <a:spcBef>
                  <a:spcPct val="0"/>
                </a:spcBef>
                <a:spcAft>
                  <a:spcPct val="0"/>
                </a:spcAft>
              </a:pPr>
              <a:endParaRPr lang="en-GB" sz="1400" b="1" dirty="0">
                <a:solidFill>
                  <a:schemeClr val="bg1"/>
                </a:solidFill>
                <a:latin typeface="HelveticaNeue-UltraLight" panose="02000206000000020004" pitchFamily="50"/>
                <a:ea typeface="MS PGothic" panose="020B0600070205080204" pitchFamily="34" charset="-128"/>
              </a:endParaRPr>
            </a:p>
          </p:txBody>
        </p:sp>
        <p:sp>
          <p:nvSpPr>
            <p:cNvPr id="37" name="Freeform 36"/>
            <p:cNvSpPr>
              <a:spLocks/>
            </p:cNvSpPr>
            <p:nvPr/>
          </p:nvSpPr>
          <p:spPr bwMode="auto">
            <a:xfrm>
              <a:off x="4767263" y="3276600"/>
              <a:ext cx="190500" cy="84138"/>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38" name="Freeform 37"/>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lumMod val="95000"/>
              </a:schemeClr>
            </a:solid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39" name="Freeform 38"/>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0" name="Freeform 39"/>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1" name="Freeform 40"/>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2" name="Freeform 41"/>
            <p:cNvSpPr>
              <a:spLocks/>
            </p:cNvSpPr>
            <p:nvPr/>
          </p:nvSpPr>
          <p:spPr bwMode="auto">
            <a:xfrm rot="2096618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3" name="Freeform 42"/>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4" name="Freeform 43"/>
            <p:cNvSpPr>
              <a:spLocks/>
            </p:cNvSpPr>
            <p:nvPr/>
          </p:nvSpPr>
          <p:spPr bwMode="auto">
            <a:xfrm>
              <a:off x="4830763" y="3201988"/>
              <a:ext cx="158750" cy="82550"/>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5" name="Freeform 44"/>
            <p:cNvSpPr>
              <a:spLocks/>
            </p:cNvSpPr>
            <p:nvPr/>
          </p:nvSpPr>
          <p:spPr bwMode="auto">
            <a:xfrm>
              <a:off x="4943475" y="3287713"/>
              <a:ext cx="138113" cy="95250"/>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6" name="Freeform 45"/>
            <p:cNvSpPr>
              <a:spLocks/>
            </p:cNvSpPr>
            <p:nvPr/>
          </p:nvSpPr>
          <p:spPr bwMode="auto">
            <a:xfrm>
              <a:off x="4948238" y="3248025"/>
              <a:ext cx="133350" cy="69850"/>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7" name="Freeform 4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8" name="Freeform 47"/>
            <p:cNvSpPr>
              <a:spLocks/>
            </p:cNvSpPr>
            <p:nvPr/>
          </p:nvSpPr>
          <p:spPr bwMode="auto">
            <a:xfrm>
              <a:off x="4691063" y="3314700"/>
              <a:ext cx="114300" cy="65088"/>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49" name="Freeform 48"/>
            <p:cNvSpPr>
              <a:spLocks/>
            </p:cNvSpPr>
            <p:nvPr/>
          </p:nvSpPr>
          <p:spPr bwMode="auto">
            <a:xfrm>
              <a:off x="4633913" y="3168650"/>
              <a:ext cx="71437" cy="7461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0" name="Freeform 49"/>
            <p:cNvSpPr>
              <a:spLocks/>
            </p:cNvSpPr>
            <p:nvPr/>
          </p:nvSpPr>
          <p:spPr bwMode="auto">
            <a:xfrm rot="21133526">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1" name="Freeform 50"/>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2" name="Freeform 51"/>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3" name="Freeform 52"/>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4" name="Freeform 53"/>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5" name="Freeform 54"/>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6" name="Freeform 55"/>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7" name="Freeform 56"/>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8" name="Freeform 57"/>
            <p:cNvSpPr>
              <a:spLocks/>
            </p:cNvSpPr>
            <p:nvPr/>
          </p:nvSpPr>
          <p:spPr bwMode="auto">
            <a:xfrm>
              <a:off x="5019675" y="3495675"/>
              <a:ext cx="53975"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59" name="Freeform 58"/>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9525">
              <a:solidFill>
                <a:schemeClr val="bg1">
                  <a:lumMod val="65000"/>
                </a:schemeClr>
              </a:solidFill>
              <a:round/>
              <a:headEnd/>
              <a:tailEnd/>
            </a:ln>
          </p:spPr>
          <p:txBody>
            <a:bodyPr/>
            <a:lstStyle/>
            <a:p>
              <a:pPr eaLnBrk="0" fontAlgn="base" hangingPunct="0">
                <a:spcBef>
                  <a:spcPct val="0"/>
                </a:spcBef>
                <a:spcAft>
                  <a:spcPct val="0"/>
                </a:spcAft>
              </a:pPr>
              <a:endParaRPr lang="en-GB" sz="1400" b="1" dirty="0">
                <a:solidFill>
                  <a:schemeClr val="bg1"/>
                </a:solidFill>
                <a:latin typeface="HelveticaNeue-UltraLight" panose="02000206000000020004" pitchFamily="50"/>
                <a:ea typeface="MS PGothic" panose="020B0600070205080204" pitchFamily="34" charset="-128"/>
              </a:endParaRPr>
            </a:p>
          </p:txBody>
        </p:sp>
        <p:sp>
          <p:nvSpPr>
            <p:cNvPr id="60" name="Freeform 59"/>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1" name="Freeform 60"/>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2" name="Freeform 61"/>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3" name="Freeform 62"/>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4" name="Freeform 63"/>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5" name="Freeform 64"/>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6" name="Freeform 65"/>
            <p:cNvSpPr>
              <a:spLocks/>
            </p:cNvSpPr>
            <p:nvPr/>
          </p:nvSpPr>
          <p:spPr bwMode="auto">
            <a:xfrm>
              <a:off x="6899275" y="4525963"/>
              <a:ext cx="241300" cy="265112"/>
            </a:xfrm>
            <a:custGeom>
              <a:avLst/>
              <a:gdLst>
                <a:gd name="T0" fmla="*/ 0 w 31"/>
                <a:gd name="T1" fmla="*/ 0 h 34"/>
                <a:gd name="T2" fmla="*/ 2147483646 w 31"/>
                <a:gd name="T3" fmla="*/ 0 h 34"/>
                <a:gd name="T4" fmla="*/ 2147483646 w 31"/>
                <a:gd name="T5" fmla="*/ 2147483646 h 34"/>
                <a:gd name="T6" fmla="*/ 2147483646 w 31"/>
                <a:gd name="T7" fmla="*/ 2147483646 h 34"/>
                <a:gd name="T8" fmla="*/ 2147483646 w 31"/>
                <a:gd name="T9" fmla="*/ 2147483646 h 34"/>
                <a:gd name="T10" fmla="*/ 2147483646 w 31"/>
                <a:gd name="T11" fmla="*/ 2147483646 h 34"/>
                <a:gd name="T12" fmla="*/ 2147483646 w 31"/>
                <a:gd name="T13" fmla="*/ 2147483646 h 34"/>
                <a:gd name="T14" fmla="*/ 2147483646 w 31"/>
                <a:gd name="T15" fmla="*/ 2147483646 h 34"/>
                <a:gd name="T16" fmla="*/ 2147483646 w 31"/>
                <a:gd name="T17" fmla="*/ 2147483646 h 34"/>
                <a:gd name="T18" fmla="*/ 2147483646 w 31"/>
                <a:gd name="T19" fmla="*/ 2147483646 h 34"/>
                <a:gd name="T20" fmla="*/ 2147483646 w 31"/>
                <a:gd name="T21" fmla="*/ 2147483646 h 34"/>
                <a:gd name="T22" fmla="*/ 2147483646 w 31"/>
                <a:gd name="T23" fmla="*/ 2147483646 h 34"/>
                <a:gd name="T24" fmla="*/ 2147483646 w 31"/>
                <a:gd name="T25" fmla="*/ 2147483646 h 34"/>
                <a:gd name="T26" fmla="*/ 2147483646 w 31"/>
                <a:gd name="T27" fmla="*/ 2147483646 h 34"/>
                <a:gd name="T28" fmla="*/ 2147483646 w 31"/>
                <a:gd name="T29" fmla="*/ 2147483646 h 34"/>
                <a:gd name="T30" fmla="*/ 2147483646 w 31"/>
                <a:gd name="T31" fmla="*/ 2147483646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7" name="Freeform 66"/>
            <p:cNvSpPr>
              <a:spLocks/>
            </p:cNvSpPr>
            <p:nvPr/>
          </p:nvSpPr>
          <p:spPr bwMode="auto">
            <a:xfrm>
              <a:off x="7283450" y="4491038"/>
              <a:ext cx="227013" cy="265112"/>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8" name="Freeform 67"/>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69" name="Freeform 68"/>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0" name="Freeform 69"/>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1" name="Freeform 70"/>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2" name="Freeform 71"/>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3" name="Freeform 72"/>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4" name="Freeform 73"/>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5" name="Freeform 74"/>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6" name="Freeform 75"/>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7" name="Rectangle 76"/>
            <p:cNvSpPr>
              <a:spLocks noChangeArrowheads="1"/>
            </p:cNvSpPr>
            <p:nvPr/>
          </p:nvSpPr>
          <p:spPr bwMode="auto">
            <a:xfrm>
              <a:off x="5378450" y="3898900"/>
              <a:ext cx="0" cy="3175"/>
            </a:xfrm>
            <a:prstGeom prst="rect">
              <a:avLst/>
            </a:prstGeom>
            <a:grpFill/>
            <a:ln w="9525">
              <a:solidFill>
                <a:schemeClr val="bg1">
                  <a:lumMod val="6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algn="ctr" eaLnBrk="1" hangingPunct="1">
                <a:spcBef>
                  <a:spcPct val="15000"/>
                </a:spcBef>
              </a:pPr>
              <a:endParaRPr lang="en-US" altLang="en-US" dirty="0">
                <a:latin typeface="HelveticaNeue-UltraLight" panose="02000206000000020004" pitchFamily="50"/>
              </a:endParaRPr>
            </a:p>
          </p:txBody>
        </p:sp>
        <p:sp>
          <p:nvSpPr>
            <p:cNvPr id="78" name="Freeform 77"/>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79" name="Freeform 78"/>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0" name="Freeform 79"/>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1" name="Freeform 80"/>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2" name="Freeform 81"/>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3" name="Freeform 82"/>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4" name="Freeform 83"/>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5" name="Freeform 84"/>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6" name="Freeform 85"/>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7" name="Freeform 86"/>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8" name="Freeform 87"/>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89" name="Freeform 88"/>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0" name="Freeform 89"/>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1" name="Freeform 90"/>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2" name="Freeform 91"/>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3" name="Freeform 92"/>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4" name="Freeform 93"/>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5" name="Freeform 94"/>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6" name="Freeform 95"/>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7" name="Freeform 96"/>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8" name="Freeform 97"/>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99" name="Freeform 98"/>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0" name="Freeform 99"/>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1" name="Freeform 100"/>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2" name="Freeform 101"/>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3" name="Freeform 102"/>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4" name="Freeform 103"/>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5" name="Freeform 104"/>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6" name="Rectangle 105"/>
            <p:cNvSpPr>
              <a:spLocks noChangeArrowheads="1"/>
            </p:cNvSpPr>
            <p:nvPr/>
          </p:nvSpPr>
          <p:spPr bwMode="auto">
            <a:xfrm>
              <a:off x="4283075" y="3940175"/>
              <a:ext cx="9525" cy="23813"/>
            </a:xfrm>
            <a:prstGeom prst="rect">
              <a:avLst/>
            </a:pr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algn="ctr" eaLnBrk="1" hangingPunct="1">
                <a:spcBef>
                  <a:spcPct val="15000"/>
                </a:spcBef>
              </a:pPr>
              <a:endParaRPr lang="en-US" altLang="en-US" dirty="0">
                <a:latin typeface="HelveticaNeue-UltraLight" panose="02000206000000020004" pitchFamily="50"/>
              </a:endParaRPr>
            </a:p>
          </p:txBody>
        </p:sp>
        <p:sp>
          <p:nvSpPr>
            <p:cNvPr id="107" name="Freeform 106"/>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8" name="Freeform 10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09" name="Freeform 108"/>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0" name="Freeform 109"/>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1" name="Freeform 110"/>
            <p:cNvSpPr>
              <a:spLocks/>
            </p:cNvSpPr>
            <p:nvPr/>
          </p:nvSpPr>
          <p:spPr bwMode="auto">
            <a:xfrm>
              <a:off x="5186363"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2" name="Freeform 111"/>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3" name="Rectangle 112"/>
            <p:cNvSpPr>
              <a:spLocks noChangeArrowheads="1"/>
            </p:cNvSpPr>
            <p:nvPr/>
          </p:nvSpPr>
          <p:spPr bwMode="auto">
            <a:xfrm>
              <a:off x="4903788" y="3275013"/>
              <a:ext cx="9525" cy="1587"/>
            </a:xfrm>
            <a:prstGeom prst="rect">
              <a:avLst/>
            </a:prstGeom>
            <a:grpFill/>
            <a:ln w="9525">
              <a:solidFill>
                <a:schemeClr val="bg1">
                  <a:lumMod val="6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pPr algn="ctr" eaLnBrk="1" hangingPunct="1">
                <a:spcBef>
                  <a:spcPct val="15000"/>
                </a:spcBef>
              </a:pPr>
              <a:endParaRPr lang="en-US" altLang="en-US" dirty="0">
                <a:latin typeface="HelveticaNeue-UltraLight" panose="02000206000000020004" pitchFamily="50"/>
              </a:endParaRPr>
            </a:p>
          </p:txBody>
        </p:sp>
        <p:sp>
          <p:nvSpPr>
            <p:cNvPr id="114" name="Freeform 113"/>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5" name="Freeform 114"/>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6" name="Freeform 115"/>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7" name="Freeform 116"/>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8" name="Freeform 117"/>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19" name="Freeform 118"/>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0" name="Freeform 119"/>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1" name="Freeform 120"/>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2" name="Freeform 121"/>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3" name="Freeform 122"/>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4" name="Freeform 123"/>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5" name="Freeform 124"/>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6" name="Freeform 125"/>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7" name="Freeform 126"/>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8" name="Freeform 127"/>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29" name="Freeform 128"/>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0" name="Freeform 129"/>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1" name="Freeform 130"/>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2" name="Freeform 131"/>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3" name="Freeform 132"/>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4" name="Freeform 133"/>
            <p:cNvSpPr>
              <a:spLocks/>
            </p:cNvSpPr>
            <p:nvPr/>
          </p:nvSpPr>
          <p:spPr bwMode="auto">
            <a:xfrm>
              <a:off x="5319713" y="4203700"/>
              <a:ext cx="369887" cy="354013"/>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5" name="Freeform 134"/>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6" name="Freeform 135"/>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7" name="Freeform 136"/>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8" name="Freeform 137"/>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39" name="Freeform 138"/>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0" name="Freeform 139"/>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1" name="Freeform 140"/>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2" name="Freeform 141"/>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3" name="Freeform 142"/>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4" name="Freeform 143"/>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5" name="Freeform 144"/>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6" name="Freeform 145"/>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7" name="Freeform 146"/>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8" name="Freeform 147"/>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49" name="Freeform 148"/>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0" name="Freeform 149"/>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1" name="Freeform 150"/>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2" name="Freeform 151"/>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3" name="Freeform 152"/>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4" name="Freeform 153"/>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5" name="Freeform 154"/>
            <p:cNvSpPr>
              <a:spLocks/>
            </p:cNvSpPr>
            <p:nvPr/>
          </p:nvSpPr>
          <p:spPr bwMode="auto">
            <a:xfrm>
              <a:off x="1296988" y="3279775"/>
              <a:ext cx="1435100" cy="74136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lumMod val="95000"/>
              </a:schemeClr>
            </a:solid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highlight>
                  <a:srgbClr val="C0C0C0"/>
                </a:highlight>
                <a:latin typeface="HelveticaNeue-UltraLight" panose="02000206000000020004" pitchFamily="50"/>
              </a:endParaRPr>
            </a:p>
          </p:txBody>
        </p:sp>
        <p:sp>
          <p:nvSpPr>
            <p:cNvPr id="156" name="Freeform 155"/>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7" name="Freeform 156"/>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8" name="Freeform 157"/>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59" name="Freeform 158"/>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0" name="Freeform 159"/>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1" name="Freeform 160"/>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2" name="Freeform 161"/>
            <p:cNvSpPr>
              <a:spLocks/>
            </p:cNvSpPr>
            <p:nvPr/>
          </p:nvSpPr>
          <p:spPr bwMode="auto">
            <a:xfrm>
              <a:off x="1484313" y="3810000"/>
              <a:ext cx="754062" cy="493713"/>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3" name="Freeform 162"/>
            <p:cNvSpPr>
              <a:spLocks/>
            </p:cNvSpPr>
            <p:nvPr/>
          </p:nvSpPr>
          <p:spPr bwMode="auto">
            <a:xfrm rot="20747712">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4" name="Freeform 163"/>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5" name="Freeform 164"/>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6" name="Freeform 165"/>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7" name="Freeform 166"/>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8" name="Freeform 167"/>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69" name="Freeform 168"/>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0" name="Freeform 169"/>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1" name="Freeform 170"/>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2" name="Freeform 171"/>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3" name="Freeform 172"/>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4" name="Freeform 173"/>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5" name="Freeform 174"/>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6" name="Freeform 175"/>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7" name="Freeform 176"/>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8" name="Freeform 177"/>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79" name="Freeform 178"/>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80" name="Freeform 179"/>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81" name="Freeform 180"/>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82" name="Freeform 181"/>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83" name="Freeform 182"/>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84" name="Freeform 183"/>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85" name="Freeform 184"/>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grpSp>
          <p:nvGrpSpPr>
            <p:cNvPr id="186" name="Group 185"/>
            <p:cNvGrpSpPr>
              <a:grpSpLocks/>
            </p:cNvGrpSpPr>
            <p:nvPr/>
          </p:nvGrpSpPr>
          <p:grpSpPr bwMode="auto">
            <a:xfrm>
              <a:off x="4292600" y="2860675"/>
              <a:ext cx="250825" cy="368300"/>
              <a:chOff x="2201" y="1250"/>
              <a:chExt cx="133" cy="193"/>
            </a:xfrm>
            <a:grpFill/>
          </p:grpSpPr>
          <p:sp>
            <p:nvSpPr>
              <p:cNvPr id="226" name="Freeform 225"/>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lumMod val="65000"/>
                  </a:schemeClr>
                </a:solidFill>
                <a:round/>
                <a:headEnd/>
                <a:tailEnd/>
              </a:ln>
            </p:spPr>
            <p:txBody>
              <a:bodyPr/>
              <a:lstStyle/>
              <a:p>
                <a:pPr eaLnBrk="0" fontAlgn="base" hangingPunct="0">
                  <a:spcBef>
                    <a:spcPct val="0"/>
                  </a:spcBef>
                  <a:spcAft>
                    <a:spcPct val="0"/>
                  </a:spcAft>
                </a:pPr>
                <a:endParaRPr lang="en-GB" sz="1400" b="1" dirty="0">
                  <a:solidFill>
                    <a:schemeClr val="bg1"/>
                  </a:solidFill>
                  <a:latin typeface="HelveticaNeue-UltraLight" panose="02000206000000020004" pitchFamily="50"/>
                  <a:ea typeface="MS PGothic" panose="020B0600070205080204" pitchFamily="34" charset="-128"/>
                </a:endParaRPr>
              </a:p>
            </p:txBody>
          </p:sp>
          <p:sp>
            <p:nvSpPr>
              <p:cNvPr id="227" name="Freeform 226"/>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grpSp>
        <p:sp>
          <p:nvSpPr>
            <p:cNvPr id="187" name="Freeform 186"/>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88" name="Freeform 187"/>
            <p:cNvSpPr>
              <a:spLocks/>
            </p:cNvSpPr>
            <p:nvPr/>
          </p:nvSpPr>
          <p:spPr bwMode="auto">
            <a:xfrm>
              <a:off x="6342063" y="3095625"/>
              <a:ext cx="1508125" cy="1047750"/>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89" name="Freeform 188"/>
            <p:cNvSpPr>
              <a:spLocks/>
            </p:cNvSpPr>
            <p:nvPr/>
          </p:nvSpPr>
          <p:spPr bwMode="auto">
            <a:xfrm>
              <a:off x="6481763" y="4425950"/>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0" name="Freeform 189"/>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1" name="Freeform 190"/>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2" name="Freeform 191"/>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3" name="Freeform 192"/>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4" name="Freeform 193"/>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5" name="Freeform 194"/>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6" name="Freeform 195"/>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7" name="Freeform 196"/>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8" name="Line 449"/>
            <p:cNvSpPr>
              <a:spLocks noChangeShapeType="1"/>
            </p:cNvSpPr>
            <p:nvPr/>
          </p:nvSpPr>
          <p:spPr bwMode="auto">
            <a:xfrm>
              <a:off x="7440613" y="4206875"/>
              <a:ext cx="0" cy="0"/>
            </a:xfrm>
            <a:prstGeom prst="line">
              <a:avLst/>
            </a:prstGeom>
            <a:grpFill/>
            <a:ln w="0">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199" name="Freeform 198"/>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0" name="Freeform 199"/>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9525" cap="flat" cmpd="sng">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1" name="Freeform 200"/>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2" name="Freeform 201"/>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3" name="Freeform 202"/>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4" name="Freeform 203"/>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5" name="Freeform 20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6" name="Freeform 205"/>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7" name="Freeform 206"/>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8" name="Freeform 207"/>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09" name="Freeform 208"/>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0" name="Freeform 209"/>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1" name="Freeform 210"/>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2" name="Freeform 211"/>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3" name="Freeform 212"/>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4" name="Freeform 213"/>
            <p:cNvSpPr>
              <a:spLocks/>
            </p:cNvSpPr>
            <p:nvPr/>
          </p:nvSpPr>
          <p:spPr bwMode="auto">
            <a:xfrm>
              <a:off x="4757738" y="2967038"/>
              <a:ext cx="49212" cy="9683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5" name="Freeform 214"/>
            <p:cNvSpPr>
              <a:spLocks/>
            </p:cNvSpPr>
            <p:nvPr/>
          </p:nvSpPr>
          <p:spPr bwMode="auto">
            <a:xfrm>
              <a:off x="6029325" y="3640138"/>
              <a:ext cx="431800" cy="417512"/>
            </a:xfrm>
            <a:custGeom>
              <a:avLst/>
              <a:gdLst>
                <a:gd name="T0" fmla="*/ 2147483646 w 10795"/>
                <a:gd name="T1" fmla="*/ 2147483646 h 10652"/>
                <a:gd name="T2" fmla="*/ 2147483646 w 10795"/>
                <a:gd name="T3" fmla="*/ 2147483646 h 10652"/>
                <a:gd name="T4" fmla="*/ 2147483646 w 10795"/>
                <a:gd name="T5" fmla="*/ 2147483646 h 10652"/>
                <a:gd name="T6" fmla="*/ 2147483646 w 10795"/>
                <a:gd name="T7" fmla="*/ 2147483646 h 10652"/>
                <a:gd name="T8" fmla="*/ 2147483646 w 10795"/>
                <a:gd name="T9" fmla="*/ 2147483646 h 10652"/>
                <a:gd name="T10" fmla="*/ 2147483646 w 10795"/>
                <a:gd name="T11" fmla="*/ 2147483646 h 10652"/>
                <a:gd name="T12" fmla="*/ 2147483646 w 10795"/>
                <a:gd name="T13" fmla="*/ 2147483646 h 10652"/>
                <a:gd name="T14" fmla="*/ 2147483646 w 10795"/>
                <a:gd name="T15" fmla="*/ 2147483646 h 10652"/>
                <a:gd name="T16" fmla="*/ 2147483646 w 10795"/>
                <a:gd name="T17" fmla="*/ 2147483646 h 10652"/>
                <a:gd name="T18" fmla="*/ 2147483646 w 10795"/>
                <a:gd name="T19" fmla="*/ 2147483646 h 10652"/>
                <a:gd name="T20" fmla="*/ 2147483646 w 10795"/>
                <a:gd name="T21" fmla="*/ 2147483646 h 10652"/>
                <a:gd name="T22" fmla="*/ 2147483646 w 10795"/>
                <a:gd name="T23" fmla="*/ 2147483646 h 10652"/>
                <a:gd name="T24" fmla="*/ 2147483646 w 10795"/>
                <a:gd name="T25" fmla="*/ 2147483646 h 10652"/>
                <a:gd name="T26" fmla="*/ 2147483646 w 10795"/>
                <a:gd name="T27" fmla="*/ 2147483646 h 10652"/>
                <a:gd name="T28" fmla="*/ 2147483646 w 10795"/>
                <a:gd name="T29" fmla="*/ 360875000 h 10652"/>
                <a:gd name="T30" fmla="*/ 2147483646 w 10795"/>
                <a:gd name="T31" fmla="*/ 2147483646 h 10652"/>
                <a:gd name="T32" fmla="*/ 2147483646 w 10795"/>
                <a:gd name="T33" fmla="*/ 2147483646 h 10652"/>
                <a:gd name="T34" fmla="*/ 2147483646 w 10795"/>
                <a:gd name="T35" fmla="*/ 2147483646 h 10652"/>
                <a:gd name="T36" fmla="*/ 2147483646 w 10795"/>
                <a:gd name="T37" fmla="*/ 2147483646 h 10652"/>
                <a:gd name="T38" fmla="*/ 2147483646 w 10795"/>
                <a:gd name="T39" fmla="*/ 2147483646 h 10652"/>
                <a:gd name="T40" fmla="*/ 2147483646 w 10795"/>
                <a:gd name="T41" fmla="*/ 2147483646 h 10652"/>
                <a:gd name="T42" fmla="*/ 2147483646 w 10795"/>
                <a:gd name="T43" fmla="*/ 2147483646 h 10652"/>
                <a:gd name="T44" fmla="*/ 2147483646 w 10795"/>
                <a:gd name="T45" fmla="*/ 2147483646 h 10652"/>
                <a:gd name="T46" fmla="*/ 2147483646 w 10795"/>
                <a:gd name="T47" fmla="*/ 2147483646 h 10652"/>
                <a:gd name="T48" fmla="*/ 2147483646 w 10795"/>
                <a:gd name="T49" fmla="*/ 2147483646 h 10652"/>
                <a:gd name="T50" fmla="*/ 2147483646 w 10795"/>
                <a:gd name="T51" fmla="*/ 2147483646 h 10652"/>
                <a:gd name="T52" fmla="*/ 2147483646 w 10795"/>
                <a:gd name="T53" fmla="*/ 2147483646 h 10652"/>
                <a:gd name="T54" fmla="*/ 2147483646 w 10795"/>
                <a:gd name="T55" fmla="*/ 2147483646 h 10652"/>
                <a:gd name="T56" fmla="*/ 2147483646 w 10795"/>
                <a:gd name="T57" fmla="*/ 2147483646 h 10652"/>
                <a:gd name="T58" fmla="*/ 2147483646 w 10795"/>
                <a:gd name="T59" fmla="*/ 2147483646 h 10652"/>
                <a:gd name="T60" fmla="*/ 2147483646 w 10795"/>
                <a:gd name="T61" fmla="*/ 2147483646 h 10652"/>
                <a:gd name="T62" fmla="*/ 2147483646 w 10795"/>
                <a:gd name="T63" fmla="*/ 2147483646 h 10652"/>
                <a:gd name="T64" fmla="*/ 2147483646 w 10795"/>
                <a:gd name="T65" fmla="*/ 2147483646 h 10652"/>
                <a:gd name="T66" fmla="*/ 2147483646 w 10795"/>
                <a:gd name="T67" fmla="*/ 2147483646 h 10652"/>
                <a:gd name="T68" fmla="*/ 2147483646 w 10795"/>
                <a:gd name="T69" fmla="*/ 2147483646 h 10652"/>
                <a:gd name="T70" fmla="*/ 2147483646 w 10795"/>
                <a:gd name="T71" fmla="*/ 2147483646 h 10652"/>
                <a:gd name="T72" fmla="*/ 2147483646 w 10795"/>
                <a:gd name="T73" fmla="*/ 2147483646 h 10652"/>
                <a:gd name="T74" fmla="*/ 2147483646 w 10795"/>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95" h="10652">
                  <a:moveTo>
                    <a:pt x="7118" y="10169"/>
                  </a:moveTo>
                  <a:cubicBezTo>
                    <a:pt x="7403" y="10018"/>
                    <a:pt x="7922" y="10028"/>
                    <a:pt x="7912" y="9685"/>
                  </a:cubicBezTo>
                  <a:cubicBezTo>
                    <a:pt x="7902" y="9342"/>
                    <a:pt x="7173" y="8474"/>
                    <a:pt x="7058" y="8110"/>
                  </a:cubicBezTo>
                  <a:cubicBezTo>
                    <a:pt x="6943" y="7746"/>
                    <a:pt x="7143" y="7666"/>
                    <a:pt x="7222" y="7500"/>
                  </a:cubicBezTo>
                  <a:cubicBezTo>
                    <a:pt x="7301" y="7334"/>
                    <a:pt x="7346" y="7193"/>
                    <a:pt x="7530" y="7116"/>
                  </a:cubicBezTo>
                  <a:cubicBezTo>
                    <a:pt x="7714" y="7039"/>
                    <a:pt x="8027" y="7379"/>
                    <a:pt x="8325" y="7039"/>
                  </a:cubicBezTo>
                  <a:cubicBezTo>
                    <a:pt x="8623" y="6699"/>
                    <a:pt x="9062" y="5615"/>
                    <a:pt x="9319" y="5078"/>
                  </a:cubicBezTo>
                  <a:cubicBezTo>
                    <a:pt x="9576" y="4541"/>
                    <a:pt x="9720" y="4241"/>
                    <a:pt x="9868" y="3816"/>
                  </a:cubicBezTo>
                  <a:cubicBezTo>
                    <a:pt x="10016" y="3391"/>
                    <a:pt x="10257" y="2817"/>
                    <a:pt x="10206" y="2527"/>
                  </a:cubicBezTo>
                  <a:cubicBezTo>
                    <a:pt x="10155" y="2237"/>
                    <a:pt x="9538" y="2325"/>
                    <a:pt x="9564" y="2075"/>
                  </a:cubicBezTo>
                  <a:cubicBezTo>
                    <a:pt x="9591" y="1811"/>
                    <a:pt x="9500" y="1164"/>
                    <a:pt x="9640" y="1129"/>
                  </a:cubicBezTo>
                  <a:cubicBezTo>
                    <a:pt x="10141" y="1004"/>
                    <a:pt x="10598" y="957"/>
                    <a:pt x="10748" y="847"/>
                  </a:cubicBezTo>
                  <a:cubicBezTo>
                    <a:pt x="10898" y="737"/>
                    <a:pt x="10653" y="578"/>
                    <a:pt x="10543" y="467"/>
                  </a:cubicBezTo>
                  <a:cubicBezTo>
                    <a:pt x="10433" y="356"/>
                    <a:pt x="10260" y="257"/>
                    <a:pt x="10085" y="179"/>
                  </a:cubicBezTo>
                  <a:cubicBezTo>
                    <a:pt x="9911" y="102"/>
                    <a:pt x="9805" y="-9"/>
                    <a:pt x="9497" y="1"/>
                  </a:cubicBezTo>
                  <a:cubicBezTo>
                    <a:pt x="9192" y="11"/>
                    <a:pt x="8556" y="193"/>
                    <a:pt x="8247" y="237"/>
                  </a:cubicBezTo>
                  <a:cubicBezTo>
                    <a:pt x="7938" y="279"/>
                    <a:pt x="7858" y="208"/>
                    <a:pt x="7639" y="263"/>
                  </a:cubicBezTo>
                  <a:cubicBezTo>
                    <a:pt x="7421" y="320"/>
                    <a:pt x="7152" y="573"/>
                    <a:pt x="6937" y="573"/>
                  </a:cubicBezTo>
                  <a:cubicBezTo>
                    <a:pt x="6886" y="922"/>
                    <a:pt x="6810" y="1372"/>
                    <a:pt x="6784" y="1623"/>
                  </a:cubicBezTo>
                  <a:cubicBezTo>
                    <a:pt x="6758" y="1873"/>
                    <a:pt x="6784" y="1924"/>
                    <a:pt x="6784" y="2075"/>
                  </a:cubicBezTo>
                  <a:cubicBezTo>
                    <a:pt x="6712" y="2150"/>
                    <a:pt x="6645" y="2133"/>
                    <a:pt x="6569" y="2301"/>
                  </a:cubicBezTo>
                  <a:cubicBezTo>
                    <a:pt x="6493" y="2469"/>
                    <a:pt x="6407" y="2823"/>
                    <a:pt x="6326" y="3084"/>
                  </a:cubicBezTo>
                  <a:cubicBezTo>
                    <a:pt x="6326" y="3084"/>
                    <a:pt x="5388" y="3490"/>
                    <a:pt x="5072" y="3661"/>
                  </a:cubicBezTo>
                  <a:cubicBezTo>
                    <a:pt x="4756" y="3832"/>
                    <a:pt x="4644" y="3888"/>
                    <a:pt x="4431" y="4113"/>
                  </a:cubicBezTo>
                  <a:cubicBezTo>
                    <a:pt x="4217" y="4338"/>
                    <a:pt x="3788" y="5012"/>
                    <a:pt x="3788" y="5012"/>
                  </a:cubicBezTo>
                  <a:cubicBezTo>
                    <a:pt x="3788" y="5012"/>
                    <a:pt x="2925" y="5037"/>
                    <a:pt x="2506" y="5245"/>
                  </a:cubicBezTo>
                  <a:cubicBezTo>
                    <a:pt x="2087" y="5453"/>
                    <a:pt x="1684" y="6101"/>
                    <a:pt x="1270" y="6260"/>
                  </a:cubicBezTo>
                  <a:cubicBezTo>
                    <a:pt x="856" y="6419"/>
                    <a:pt x="140" y="6073"/>
                    <a:pt x="20" y="6198"/>
                  </a:cubicBezTo>
                  <a:cubicBezTo>
                    <a:pt x="-100" y="6323"/>
                    <a:pt x="358" y="6820"/>
                    <a:pt x="552" y="7008"/>
                  </a:cubicBezTo>
                  <a:cubicBezTo>
                    <a:pt x="746" y="7196"/>
                    <a:pt x="1074" y="7217"/>
                    <a:pt x="1182" y="7324"/>
                  </a:cubicBezTo>
                  <a:cubicBezTo>
                    <a:pt x="1290" y="7431"/>
                    <a:pt x="1192" y="7543"/>
                    <a:pt x="1199" y="7649"/>
                  </a:cubicBezTo>
                  <a:cubicBezTo>
                    <a:pt x="1206" y="7755"/>
                    <a:pt x="1239" y="7800"/>
                    <a:pt x="1223" y="7962"/>
                  </a:cubicBezTo>
                  <a:cubicBezTo>
                    <a:pt x="1207" y="8124"/>
                    <a:pt x="1334" y="8396"/>
                    <a:pt x="1102" y="8620"/>
                  </a:cubicBezTo>
                  <a:cubicBezTo>
                    <a:pt x="795" y="8917"/>
                    <a:pt x="443" y="9228"/>
                    <a:pt x="470" y="9744"/>
                  </a:cubicBezTo>
                  <a:cubicBezTo>
                    <a:pt x="479" y="9915"/>
                    <a:pt x="2376" y="9516"/>
                    <a:pt x="3293" y="9667"/>
                  </a:cubicBezTo>
                  <a:cubicBezTo>
                    <a:pt x="4210" y="9818"/>
                    <a:pt x="5529" y="9982"/>
                    <a:pt x="5971" y="10652"/>
                  </a:cubicBezTo>
                  <a:lnTo>
                    <a:pt x="6232" y="10504"/>
                  </a:lnTo>
                  <a:lnTo>
                    <a:pt x="7118" y="1016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6" name="Freeform 215"/>
            <p:cNvSpPr>
              <a:spLocks/>
            </p:cNvSpPr>
            <p:nvPr/>
          </p:nvSpPr>
          <p:spPr bwMode="auto">
            <a:xfrm>
              <a:off x="6018213" y="3611563"/>
              <a:ext cx="341312" cy="276225"/>
            </a:xfrm>
            <a:custGeom>
              <a:avLst/>
              <a:gdLst>
                <a:gd name="T0" fmla="*/ 2147483646 w 10000"/>
                <a:gd name="T1" fmla="*/ 2147483646 h 11017"/>
                <a:gd name="T2" fmla="*/ 2147483646 w 10000"/>
                <a:gd name="T3" fmla="*/ 2147483646 h 11017"/>
                <a:gd name="T4" fmla="*/ 2147483646 w 10000"/>
                <a:gd name="T5" fmla="*/ 2147483646 h 11017"/>
                <a:gd name="T6" fmla="*/ 2147483646 w 10000"/>
                <a:gd name="T7" fmla="*/ 2147483646 h 11017"/>
                <a:gd name="T8" fmla="*/ 2147483646 w 10000"/>
                <a:gd name="T9" fmla="*/ 0 h 11017"/>
                <a:gd name="T10" fmla="*/ 2147483646 w 10000"/>
                <a:gd name="T11" fmla="*/ 2147483646 h 11017"/>
                <a:gd name="T12" fmla="*/ 2147483646 w 10000"/>
                <a:gd name="T13" fmla="*/ 2147483646 h 11017"/>
                <a:gd name="T14" fmla="*/ 2147483646 w 10000"/>
                <a:gd name="T15" fmla="*/ 2147483646 h 11017"/>
                <a:gd name="T16" fmla="*/ 2147483646 w 10000"/>
                <a:gd name="T17" fmla="*/ 2147483646 h 11017"/>
                <a:gd name="T18" fmla="*/ 2147483646 w 10000"/>
                <a:gd name="T19" fmla="*/ 2147483646 h 11017"/>
                <a:gd name="T20" fmla="*/ 2147483646 w 10000"/>
                <a:gd name="T21" fmla="*/ 2147483646 h 11017"/>
                <a:gd name="T22" fmla="*/ 2147483646 w 10000"/>
                <a:gd name="T23" fmla="*/ 2147483646 h 11017"/>
                <a:gd name="T24" fmla="*/ 2147483646 w 10000"/>
                <a:gd name="T25" fmla="*/ 2147483646 h 11017"/>
                <a:gd name="T26" fmla="*/ 2147483646 w 10000"/>
                <a:gd name="T27" fmla="*/ 2147483646 h 11017"/>
                <a:gd name="T28" fmla="*/ 2147483646 w 10000"/>
                <a:gd name="T29" fmla="*/ 2147483646 h 11017"/>
                <a:gd name="T30" fmla="*/ 2147483646 w 10000"/>
                <a:gd name="T31" fmla="*/ 2147483646 h 11017"/>
                <a:gd name="T32" fmla="*/ 2147483646 w 10000"/>
                <a:gd name="T33" fmla="*/ 2147483646 h 11017"/>
                <a:gd name="T34" fmla="*/ 0 w 10000"/>
                <a:gd name="T35" fmla="*/ 2147483646 h 11017"/>
                <a:gd name="T36" fmla="*/ 0 w 10000"/>
                <a:gd name="T37" fmla="*/ 2147483646 h 11017"/>
                <a:gd name="T38" fmla="*/ 2147483646 w 10000"/>
                <a:gd name="T39" fmla="*/ 2147483646 h 11017"/>
                <a:gd name="T40" fmla="*/ 2147483646 w 10000"/>
                <a:gd name="T41" fmla="*/ 2147483646 h 11017"/>
                <a:gd name="T42" fmla="*/ 2147483646 w 10000"/>
                <a:gd name="T43" fmla="*/ 2147483646 h 11017"/>
                <a:gd name="T44" fmla="*/ 2147483646 w 10000"/>
                <a:gd name="T45" fmla="*/ 2147483646 h 11017"/>
                <a:gd name="T46" fmla="*/ 2147483646 w 10000"/>
                <a:gd name="T47" fmla="*/ 2147483646 h 11017"/>
                <a:gd name="T48" fmla="*/ 2147483646 w 10000"/>
                <a:gd name="T49" fmla="*/ 2147483646 h 11017"/>
                <a:gd name="T50" fmla="*/ 2147483646 w 10000"/>
                <a:gd name="T51" fmla="*/ 2147483646 h 11017"/>
                <a:gd name="T52" fmla="*/ 2147483646 w 10000"/>
                <a:gd name="T53" fmla="*/ 2147483646 h 11017"/>
                <a:gd name="T54" fmla="*/ 2147483646 w 10000"/>
                <a:gd name="T55" fmla="*/ 2147483646 h 11017"/>
                <a:gd name="T56" fmla="*/ 2147483646 w 10000"/>
                <a:gd name="T57" fmla="*/ 2147483646 h 11017"/>
                <a:gd name="T58" fmla="*/ 2147483646 w 10000"/>
                <a:gd name="T59" fmla="*/ 2147483646 h 11017"/>
                <a:gd name="T60" fmla="*/ 2147483646 w 10000"/>
                <a:gd name="T61" fmla="*/ 2147483646 h 11017"/>
                <a:gd name="T62" fmla="*/ 2147483646 w 10000"/>
                <a:gd name="T63" fmla="*/ 2147483646 h 11017"/>
                <a:gd name="T64" fmla="*/ 2147483646 w 10000"/>
                <a:gd name="T65" fmla="*/ 2147483646 h 11017"/>
                <a:gd name="T66" fmla="*/ 2147483646 w 10000"/>
                <a:gd name="T67" fmla="*/ 2147483646 h 11017"/>
                <a:gd name="T68" fmla="*/ 2147483646 w 10000"/>
                <a:gd name="T69" fmla="*/ 2147483646 h 11017"/>
                <a:gd name="T70" fmla="*/ 2147483646 w 10000"/>
                <a:gd name="T71" fmla="*/ 2147483646 h 11017"/>
                <a:gd name="T72" fmla="*/ 2147483646 w 10000"/>
                <a:gd name="T73" fmla="*/ 2147483646 h 11017"/>
                <a:gd name="T74" fmla="*/ 2147483646 w 10000"/>
                <a:gd name="T75" fmla="*/ 2147483646 h 11017"/>
                <a:gd name="T76" fmla="*/ 2147483646 w 10000"/>
                <a:gd name="T77" fmla="*/ 2147483646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00" h="11017">
                  <a:moveTo>
                    <a:pt x="9226" y="329"/>
                  </a:moveTo>
                  <a:cubicBezTo>
                    <a:pt x="8904" y="611"/>
                    <a:pt x="8531" y="1035"/>
                    <a:pt x="8261" y="1176"/>
                  </a:cubicBezTo>
                  <a:cubicBezTo>
                    <a:pt x="7992" y="1317"/>
                    <a:pt x="7826" y="1176"/>
                    <a:pt x="7609" y="1176"/>
                  </a:cubicBezTo>
                  <a:cubicBezTo>
                    <a:pt x="7536" y="882"/>
                    <a:pt x="7464" y="588"/>
                    <a:pt x="7391" y="294"/>
                  </a:cubicBezTo>
                  <a:lnTo>
                    <a:pt x="7174" y="0"/>
                  </a:lnTo>
                  <a:lnTo>
                    <a:pt x="6522" y="882"/>
                  </a:lnTo>
                  <a:cubicBezTo>
                    <a:pt x="6377" y="1078"/>
                    <a:pt x="6298" y="1425"/>
                    <a:pt x="6087" y="1471"/>
                  </a:cubicBezTo>
                  <a:cubicBezTo>
                    <a:pt x="5876" y="1517"/>
                    <a:pt x="5533" y="1264"/>
                    <a:pt x="5256" y="1160"/>
                  </a:cubicBezTo>
                  <a:cubicBezTo>
                    <a:pt x="5098" y="1165"/>
                    <a:pt x="4971" y="1173"/>
                    <a:pt x="4783" y="1176"/>
                  </a:cubicBezTo>
                  <a:cubicBezTo>
                    <a:pt x="4595" y="1179"/>
                    <a:pt x="4348" y="1176"/>
                    <a:pt x="4130" y="1176"/>
                  </a:cubicBezTo>
                  <a:lnTo>
                    <a:pt x="3261" y="882"/>
                  </a:lnTo>
                  <a:cubicBezTo>
                    <a:pt x="3188" y="1372"/>
                    <a:pt x="3116" y="1863"/>
                    <a:pt x="3043" y="2353"/>
                  </a:cubicBezTo>
                  <a:lnTo>
                    <a:pt x="1957" y="2941"/>
                  </a:lnTo>
                  <a:lnTo>
                    <a:pt x="1522" y="3529"/>
                  </a:lnTo>
                  <a:lnTo>
                    <a:pt x="870" y="3235"/>
                  </a:lnTo>
                  <a:lnTo>
                    <a:pt x="435" y="2941"/>
                  </a:lnTo>
                  <a:cubicBezTo>
                    <a:pt x="362" y="3529"/>
                    <a:pt x="290" y="4118"/>
                    <a:pt x="217" y="4706"/>
                  </a:cubicBezTo>
                  <a:cubicBezTo>
                    <a:pt x="145" y="5098"/>
                    <a:pt x="72" y="5490"/>
                    <a:pt x="0" y="5882"/>
                  </a:cubicBezTo>
                  <a:lnTo>
                    <a:pt x="0" y="7353"/>
                  </a:lnTo>
                  <a:lnTo>
                    <a:pt x="870" y="7941"/>
                  </a:lnTo>
                  <a:cubicBezTo>
                    <a:pt x="435" y="9706"/>
                    <a:pt x="559" y="9259"/>
                    <a:pt x="435" y="9706"/>
                  </a:cubicBezTo>
                  <a:cubicBezTo>
                    <a:pt x="311" y="10153"/>
                    <a:pt x="27" y="10425"/>
                    <a:pt x="124" y="10621"/>
                  </a:cubicBezTo>
                  <a:cubicBezTo>
                    <a:pt x="221" y="10817"/>
                    <a:pt x="794" y="10837"/>
                    <a:pt x="1017" y="10882"/>
                  </a:cubicBezTo>
                  <a:cubicBezTo>
                    <a:pt x="1240" y="10927"/>
                    <a:pt x="1315" y="10844"/>
                    <a:pt x="1460" y="10893"/>
                  </a:cubicBezTo>
                  <a:cubicBezTo>
                    <a:pt x="1605" y="10942"/>
                    <a:pt x="2180" y="11085"/>
                    <a:pt x="2676" y="10980"/>
                  </a:cubicBezTo>
                  <a:cubicBezTo>
                    <a:pt x="3172" y="10875"/>
                    <a:pt x="4096" y="10604"/>
                    <a:pt x="4434" y="10261"/>
                  </a:cubicBezTo>
                  <a:cubicBezTo>
                    <a:pt x="4772" y="9918"/>
                    <a:pt x="4517" y="9199"/>
                    <a:pt x="4703" y="8921"/>
                  </a:cubicBezTo>
                  <a:cubicBezTo>
                    <a:pt x="4889" y="8643"/>
                    <a:pt x="5182" y="8785"/>
                    <a:pt x="5548" y="8595"/>
                  </a:cubicBezTo>
                  <a:cubicBezTo>
                    <a:pt x="5914" y="8405"/>
                    <a:pt x="6666" y="8083"/>
                    <a:pt x="6899" y="7778"/>
                  </a:cubicBezTo>
                  <a:cubicBezTo>
                    <a:pt x="7133" y="7473"/>
                    <a:pt x="6892" y="6977"/>
                    <a:pt x="6949" y="6764"/>
                  </a:cubicBezTo>
                  <a:cubicBezTo>
                    <a:pt x="7006" y="6552"/>
                    <a:pt x="7127" y="6617"/>
                    <a:pt x="7239" y="6503"/>
                  </a:cubicBezTo>
                  <a:cubicBezTo>
                    <a:pt x="7351" y="6389"/>
                    <a:pt x="7449" y="6339"/>
                    <a:pt x="7621" y="6078"/>
                  </a:cubicBezTo>
                  <a:cubicBezTo>
                    <a:pt x="7793" y="5817"/>
                    <a:pt x="8142" y="5240"/>
                    <a:pt x="8271" y="4935"/>
                  </a:cubicBezTo>
                  <a:cubicBezTo>
                    <a:pt x="8400" y="4630"/>
                    <a:pt x="8303" y="4537"/>
                    <a:pt x="8395" y="4248"/>
                  </a:cubicBezTo>
                  <a:cubicBezTo>
                    <a:pt x="8487" y="3959"/>
                    <a:pt x="8811" y="3568"/>
                    <a:pt x="8825" y="3203"/>
                  </a:cubicBezTo>
                  <a:cubicBezTo>
                    <a:pt x="8839" y="2838"/>
                    <a:pt x="8282" y="2299"/>
                    <a:pt x="8478" y="2059"/>
                  </a:cubicBezTo>
                  <a:cubicBezTo>
                    <a:pt x="8674" y="1819"/>
                    <a:pt x="9493" y="1863"/>
                    <a:pt x="10000" y="1765"/>
                  </a:cubicBezTo>
                  <a:lnTo>
                    <a:pt x="9565" y="882"/>
                  </a:lnTo>
                  <a:lnTo>
                    <a:pt x="9226" y="32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7" name="Freeform 216"/>
            <p:cNvSpPr>
              <a:spLocks/>
            </p:cNvSpPr>
            <p:nvPr/>
          </p:nvSpPr>
          <p:spPr bwMode="auto">
            <a:xfrm>
              <a:off x="6734175" y="3946525"/>
              <a:ext cx="112713" cy="1397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8" name="Freeform 217"/>
            <p:cNvSpPr>
              <a:spLocks/>
            </p:cNvSpPr>
            <p:nvPr/>
          </p:nvSpPr>
          <p:spPr bwMode="auto">
            <a:xfrm>
              <a:off x="6557963" y="3840163"/>
              <a:ext cx="214312" cy="120650"/>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19" name="Freeform 218"/>
            <p:cNvSpPr>
              <a:spLocks/>
            </p:cNvSpPr>
            <p:nvPr/>
          </p:nvSpPr>
          <p:spPr bwMode="auto">
            <a:xfrm>
              <a:off x="6905625" y="3975100"/>
              <a:ext cx="233363" cy="490538"/>
            </a:xfrm>
            <a:custGeom>
              <a:avLst/>
              <a:gdLst>
                <a:gd name="T0" fmla="*/ 1296617862 w 11115"/>
                <a:gd name="T1" fmla="*/ 0 h 10000"/>
                <a:gd name="T2" fmla="*/ 1014318022 w 11115"/>
                <a:gd name="T3" fmla="*/ 2147483646 h 10000"/>
                <a:gd name="T4" fmla="*/ 876662132 w 11115"/>
                <a:gd name="T5" fmla="*/ 2147483646 h 10000"/>
                <a:gd name="T6" fmla="*/ 833108975 w 11115"/>
                <a:gd name="T7" fmla="*/ 2147483646 h 10000"/>
                <a:gd name="T8" fmla="*/ 359688197 w 11115"/>
                <a:gd name="T9" fmla="*/ 2147483646 h 10000"/>
                <a:gd name="T10" fmla="*/ 70188704 w 11115"/>
                <a:gd name="T11" fmla="*/ 2147483646 h 10000"/>
                <a:gd name="T12" fmla="*/ 0 w 11115"/>
                <a:gd name="T13" fmla="*/ 2147483646 h 10000"/>
                <a:gd name="T14" fmla="*/ 479454939 w 11115"/>
                <a:gd name="T15" fmla="*/ 2147483646 h 10000"/>
                <a:gd name="T16" fmla="*/ 371738000 w 11115"/>
                <a:gd name="T17" fmla="*/ 2147483646 h 10000"/>
                <a:gd name="T18" fmla="*/ 923713488 w 11115"/>
                <a:gd name="T19" fmla="*/ 2147483646 h 10000"/>
                <a:gd name="T20" fmla="*/ 1240431715 w 11115"/>
                <a:gd name="T21" fmla="*/ 2147483646 h 10000"/>
                <a:gd name="T22" fmla="*/ 1064090476 w 11115"/>
                <a:gd name="T23" fmla="*/ 2147483646 h 10000"/>
                <a:gd name="T24" fmla="*/ 1180552953 w 11115"/>
                <a:gd name="T25" fmla="*/ 2147483646 h 10000"/>
                <a:gd name="T26" fmla="*/ 1299347758 w 11115"/>
                <a:gd name="T27" fmla="*/ 2147483646 h 10000"/>
                <a:gd name="T28" fmla="*/ 1436411642 w 11115"/>
                <a:gd name="T29" fmla="*/ 2147483646 h 10000"/>
                <a:gd name="T30" fmla="*/ 1469080908 w 11115"/>
                <a:gd name="T31" fmla="*/ 2147483646 h 10000"/>
                <a:gd name="T32" fmla="*/ 1751186353 w 11115"/>
                <a:gd name="T33" fmla="*/ 2147483646 h 10000"/>
                <a:gd name="T34" fmla="*/ 1628893350 w 11115"/>
                <a:gd name="T35" fmla="*/ 2147483646 h 10000"/>
                <a:gd name="T36" fmla="*/ 1429609158 w 11115"/>
                <a:gd name="T37" fmla="*/ 2147483646 h 10000"/>
                <a:gd name="T38" fmla="*/ 1529154066 w 11115"/>
                <a:gd name="T39" fmla="*/ 2147483646 h 10000"/>
                <a:gd name="T40" fmla="*/ 1512430411 w 11115"/>
                <a:gd name="T41" fmla="*/ 2147483646 h 10000"/>
                <a:gd name="T42" fmla="*/ 1246845408 w 11115"/>
                <a:gd name="T43" fmla="*/ 2147483646 h 10000"/>
                <a:gd name="T44" fmla="*/ 1379642749 w 11115"/>
                <a:gd name="T45" fmla="*/ 2147483646 h 10000"/>
                <a:gd name="T46" fmla="*/ 1539065958 w 11115"/>
                <a:gd name="T47" fmla="*/ 2147483646 h 10000"/>
                <a:gd name="T48" fmla="*/ 1883011737 w 11115"/>
                <a:gd name="T49" fmla="*/ 2147483646 h 10000"/>
                <a:gd name="T50" fmla="*/ 2007831422 w 11115"/>
                <a:gd name="T51" fmla="*/ 2147483646 h 10000"/>
                <a:gd name="T52" fmla="*/ 2147483646 w 11115"/>
                <a:gd name="T53" fmla="*/ 2147483646 h 10000"/>
                <a:gd name="T54" fmla="*/ 1877560763 w 11115"/>
                <a:gd name="T55" fmla="*/ 2147483646 h 10000"/>
                <a:gd name="T56" fmla="*/ 1862207137 w 11115"/>
                <a:gd name="T57" fmla="*/ 2147483646 h 10000"/>
                <a:gd name="T58" fmla="*/ 1728437817 w 11115"/>
                <a:gd name="T59" fmla="*/ 2147483646 h 10000"/>
                <a:gd name="T60" fmla="*/ 1716582389 w 11115"/>
                <a:gd name="T61" fmla="*/ 2147483646 h 10000"/>
                <a:gd name="T62" fmla="*/ 1512236456 w 11115"/>
                <a:gd name="T63" fmla="*/ 2147483646 h 10000"/>
                <a:gd name="T64" fmla="*/ 1444574434 w 11115"/>
                <a:gd name="T65" fmla="*/ 2147483646 h 10000"/>
                <a:gd name="T66" fmla="*/ 1379642749 w 11115"/>
                <a:gd name="T67" fmla="*/ 2147483646 h 10000"/>
                <a:gd name="T68" fmla="*/ 1529154066 w 11115"/>
                <a:gd name="T69" fmla="*/ 2147483646 h 10000"/>
                <a:gd name="T70" fmla="*/ 1529154066 w 11115"/>
                <a:gd name="T71" fmla="*/ 2147483646 h 10000"/>
                <a:gd name="T72" fmla="*/ 1296617862 w 11115"/>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15"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lnTo>
                    <a:pt x="9657" y="3072"/>
                  </a:lnTo>
                  <a:cubicBezTo>
                    <a:pt x="9631" y="3012"/>
                    <a:pt x="9604" y="2953"/>
                    <a:pt x="9578" y="2893"/>
                  </a:cubicBezTo>
                  <a:lnTo>
                    <a:pt x="8890" y="2693"/>
                  </a:lnTo>
                  <a:cubicBezTo>
                    <a:pt x="8870" y="2548"/>
                    <a:pt x="8849" y="2402"/>
                    <a:pt x="8829" y="2257"/>
                  </a:cubicBezTo>
                  <a:lnTo>
                    <a:pt x="7778" y="1711"/>
                  </a:lnTo>
                  <a:lnTo>
                    <a:pt x="7430" y="1763"/>
                  </a:lnTo>
                  <a:lnTo>
                    <a:pt x="7096" y="1550"/>
                  </a:lnTo>
                  <a:lnTo>
                    <a:pt x="7865" y="1254"/>
                  </a:lnTo>
                  <a:lnTo>
                    <a:pt x="7865" y="480"/>
                  </a:lnTo>
                  <a:lnTo>
                    <a:pt x="6669"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20" name="Freeform 219"/>
            <p:cNvSpPr>
              <a:spLocks/>
            </p:cNvSpPr>
            <p:nvPr/>
          </p:nvSpPr>
          <p:spPr bwMode="auto">
            <a:xfrm>
              <a:off x="6797675" y="3925888"/>
              <a:ext cx="88900" cy="49212"/>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21" name="Freeform 220"/>
            <p:cNvSpPr>
              <a:spLocks/>
            </p:cNvSpPr>
            <p:nvPr/>
          </p:nvSpPr>
          <p:spPr bwMode="auto">
            <a:xfrm>
              <a:off x="7132638" y="4551363"/>
              <a:ext cx="128587" cy="147637"/>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22" name="Freeform 221"/>
            <p:cNvSpPr>
              <a:spLocks/>
            </p:cNvSpPr>
            <p:nvPr/>
          </p:nvSpPr>
          <p:spPr bwMode="auto">
            <a:xfrm>
              <a:off x="7167563" y="4094163"/>
              <a:ext cx="200025" cy="393700"/>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23" name="Freeform 222"/>
            <p:cNvSpPr>
              <a:spLocks/>
            </p:cNvSpPr>
            <p:nvPr/>
          </p:nvSpPr>
          <p:spPr bwMode="auto">
            <a:xfrm>
              <a:off x="7105650" y="4119563"/>
              <a:ext cx="211138" cy="230187"/>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24" name="Freeform 223"/>
            <p:cNvSpPr>
              <a:spLocks/>
            </p:cNvSpPr>
            <p:nvPr/>
          </p:nvSpPr>
          <p:spPr bwMode="auto">
            <a:xfrm>
              <a:off x="6907213" y="3981450"/>
              <a:ext cx="269875" cy="490538"/>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sp>
          <p:nvSpPr>
            <p:cNvPr id="225" name="Freeform 224"/>
            <p:cNvSpPr>
              <a:spLocks/>
            </p:cNvSpPr>
            <p:nvPr/>
          </p:nvSpPr>
          <p:spPr bwMode="auto">
            <a:xfrm>
              <a:off x="7169150" y="4335463"/>
              <a:ext cx="147638" cy="117475"/>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grpFill/>
            <a:ln w="9525">
              <a:solidFill>
                <a:schemeClr val="bg1">
                  <a:lumMod val="6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MS PGothic" panose="020B0600070205080204" pitchFamily="34" charset="-128"/>
                  <a:cs typeface="+mn-cs"/>
                </a:defRPr>
              </a:lvl9pPr>
            </a:lstStyle>
            <a:p>
              <a:endParaRPr lang="en-GB" dirty="0">
                <a:latin typeface="HelveticaNeue-UltraLight" panose="02000206000000020004" pitchFamily="50"/>
              </a:endParaRPr>
            </a:p>
          </p:txBody>
        </p:sp>
      </p:grpSp>
    </p:spTree>
    <p:extLst>
      <p:ext uri="{BB962C8B-B14F-4D97-AF65-F5344CB8AC3E}">
        <p14:creationId xmlns:p14="http://schemas.microsoft.com/office/powerpoint/2010/main" val="101552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8"/>
          <p:cNvSpPr txBox="1"/>
          <p:nvPr/>
        </p:nvSpPr>
        <p:spPr>
          <a:xfrm>
            <a:off x="1015430" y="3683683"/>
            <a:ext cx="1692000" cy="523220"/>
          </a:xfrm>
          <a:prstGeom prst="rect">
            <a:avLst/>
          </a:prstGeom>
          <a:noFill/>
        </p:spPr>
        <p:txBody>
          <a:bodyPr wrap="square" lIns="108000" rtlCol="0">
            <a:spAutoFit/>
          </a:bodyPr>
          <a:lstStyle/>
          <a:p>
            <a:r>
              <a:rPr lang="fr-FR" sz="2800" dirty="0">
                <a:solidFill>
                  <a:schemeClr val="accent1"/>
                </a:solidFill>
                <a:latin typeface="Helvetica Neue Thin" charset="0"/>
                <a:ea typeface="Helvetica Neue Thin" charset="0"/>
                <a:cs typeface="Helvetica Neue Thin" charset="0"/>
              </a:rPr>
              <a:t>01/2016</a:t>
            </a:r>
          </a:p>
        </p:txBody>
      </p:sp>
      <p:sp>
        <p:nvSpPr>
          <p:cNvPr id="10" name="TextBox 9"/>
          <p:cNvSpPr txBox="1"/>
          <p:nvPr/>
        </p:nvSpPr>
        <p:spPr>
          <a:xfrm>
            <a:off x="1015430" y="4206903"/>
            <a:ext cx="1692000" cy="1835567"/>
          </a:xfrm>
          <a:prstGeom prst="rect">
            <a:avLst/>
          </a:prstGeom>
          <a:noFill/>
        </p:spPr>
        <p:txBody>
          <a:bodyPr wrap="square" lIns="108000" rtlCol="0">
            <a:spAutoFit/>
          </a:bodyPr>
          <a:lstStyle/>
          <a:p>
            <a:pPr>
              <a:lnSpc>
                <a:spcPct val="120000"/>
              </a:lnSpc>
            </a:pPr>
            <a:r>
              <a:rPr lang="fr-FR" sz="2400" dirty="0" err="1">
                <a:latin typeface="+mj-lt"/>
                <a:ea typeface="Helvetica Neue Thin" charset="0"/>
                <a:cs typeface="Helvetica Neue Thin" charset="0"/>
              </a:rPr>
              <a:t>Trusatable</a:t>
            </a:r>
            <a:r>
              <a:rPr lang="fr-FR" sz="2400" dirty="0">
                <a:latin typeface="+mj-lt"/>
                <a:ea typeface="Helvetica Neue Thin" charset="0"/>
                <a:cs typeface="Helvetica Neue Thin" charset="0"/>
              </a:rPr>
              <a:t> engineering </a:t>
            </a:r>
            <a:r>
              <a:rPr lang="fr-FR" sz="2400" dirty="0" err="1">
                <a:latin typeface="+mj-lt"/>
                <a:ea typeface="Helvetica Neue Thin" charset="0"/>
                <a:cs typeface="Helvetica Neue Thin" charset="0"/>
              </a:rPr>
              <a:t>project</a:t>
            </a: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established</a:t>
            </a:r>
            <a:endParaRPr lang="fr-FR" sz="2400" dirty="0">
              <a:latin typeface="+mj-lt"/>
              <a:ea typeface="Helvetica Neue Thin" charset="0"/>
              <a:cs typeface="Helvetica Neue Thin" charset="0"/>
            </a:endParaRPr>
          </a:p>
        </p:txBody>
      </p:sp>
      <p:grpSp>
        <p:nvGrpSpPr>
          <p:cNvPr id="22" name="Group 21"/>
          <p:cNvGrpSpPr/>
          <p:nvPr/>
        </p:nvGrpSpPr>
        <p:grpSpPr>
          <a:xfrm>
            <a:off x="839787" y="5431842"/>
            <a:ext cx="364329" cy="364329"/>
            <a:chOff x="3173014" y="2956717"/>
            <a:chExt cx="944566" cy="944566"/>
          </a:xfrm>
        </p:grpSpPr>
        <p:sp>
          <p:nvSpPr>
            <p:cNvPr id="24" name="Oval 23"/>
            <p:cNvSpPr/>
            <p:nvPr/>
          </p:nvSpPr>
          <p:spPr>
            <a:xfrm>
              <a:off x="3173014" y="2956717"/>
              <a:ext cx="944566" cy="944566"/>
            </a:xfrm>
            <a:prstGeom prst="ellipse">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latin typeface="Helvetica Neue" panose="02000403000000020004" pitchFamily="50" charset="0"/>
                <a:cs typeface="Segoe UI" panose="020B0502040204020203" pitchFamily="34" charset="0"/>
              </a:endParaRPr>
            </a:p>
          </p:txBody>
        </p:sp>
        <p:sp>
          <p:nvSpPr>
            <p:cNvPr id="23" name="Oval 22"/>
            <p:cNvSpPr/>
            <p:nvPr/>
          </p:nvSpPr>
          <p:spPr>
            <a:xfrm>
              <a:off x="3290491" y="3074194"/>
              <a:ext cx="709612" cy="7096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grpSp>
      <p:cxnSp>
        <p:nvCxnSpPr>
          <p:cNvPr id="34" name="Straight Connector 33"/>
          <p:cNvCxnSpPr>
            <a:stCxn id="24" idx="6"/>
          </p:cNvCxnSpPr>
          <p:nvPr/>
        </p:nvCxnSpPr>
        <p:spPr>
          <a:xfrm>
            <a:off x="1204116" y="5614007"/>
            <a:ext cx="1523080"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727196" y="5431842"/>
            <a:ext cx="364329" cy="364329"/>
            <a:chOff x="3173014" y="2956717"/>
            <a:chExt cx="944566" cy="944566"/>
          </a:xfrm>
        </p:grpSpPr>
        <p:sp>
          <p:nvSpPr>
            <p:cNvPr id="51" name="Oval 50"/>
            <p:cNvSpPr/>
            <p:nvPr/>
          </p:nvSpPr>
          <p:spPr>
            <a:xfrm>
              <a:off x="3173014" y="2956717"/>
              <a:ext cx="944566" cy="944566"/>
            </a:xfrm>
            <a:prstGeom prst="ellipse">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latin typeface="Helvetica Neue" panose="02000403000000020004" pitchFamily="50" charset="0"/>
                <a:cs typeface="Segoe UI" panose="020B0502040204020203" pitchFamily="34" charset="0"/>
              </a:endParaRPr>
            </a:p>
          </p:txBody>
        </p:sp>
        <p:sp>
          <p:nvSpPr>
            <p:cNvPr id="52" name="Oval 51"/>
            <p:cNvSpPr/>
            <p:nvPr/>
          </p:nvSpPr>
          <p:spPr>
            <a:xfrm>
              <a:off x="3290491" y="3074194"/>
              <a:ext cx="709612" cy="7096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grpSp>
      <p:cxnSp>
        <p:nvCxnSpPr>
          <p:cNvPr id="53" name="Straight Connector 52"/>
          <p:cNvCxnSpPr>
            <a:stCxn id="51" idx="6"/>
          </p:cNvCxnSpPr>
          <p:nvPr/>
        </p:nvCxnSpPr>
        <p:spPr>
          <a:xfrm>
            <a:off x="3091525" y="5614007"/>
            <a:ext cx="1523080"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4614605" y="5431842"/>
            <a:ext cx="364329" cy="364329"/>
            <a:chOff x="3173014" y="2956717"/>
            <a:chExt cx="944566" cy="944566"/>
          </a:xfrm>
        </p:grpSpPr>
        <p:sp>
          <p:nvSpPr>
            <p:cNvPr id="55" name="Oval 54"/>
            <p:cNvSpPr/>
            <p:nvPr/>
          </p:nvSpPr>
          <p:spPr>
            <a:xfrm>
              <a:off x="3173014" y="2956717"/>
              <a:ext cx="944566" cy="944566"/>
            </a:xfrm>
            <a:prstGeom prst="ellipse">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latin typeface="Helvetica Neue" panose="02000403000000020004" pitchFamily="50" charset="0"/>
                <a:cs typeface="Segoe UI" panose="020B0502040204020203" pitchFamily="34" charset="0"/>
              </a:endParaRPr>
            </a:p>
          </p:txBody>
        </p:sp>
        <p:sp>
          <p:nvSpPr>
            <p:cNvPr id="56" name="Oval 55"/>
            <p:cNvSpPr/>
            <p:nvPr/>
          </p:nvSpPr>
          <p:spPr>
            <a:xfrm>
              <a:off x="3290491" y="3074194"/>
              <a:ext cx="709612" cy="7096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grpSp>
      <p:cxnSp>
        <p:nvCxnSpPr>
          <p:cNvPr id="57" name="Straight Connector 56"/>
          <p:cNvCxnSpPr>
            <a:stCxn id="55" idx="6"/>
          </p:cNvCxnSpPr>
          <p:nvPr/>
        </p:nvCxnSpPr>
        <p:spPr>
          <a:xfrm>
            <a:off x="4978934" y="5614007"/>
            <a:ext cx="1523080"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502013" y="5431842"/>
            <a:ext cx="364329" cy="364329"/>
            <a:chOff x="3173014" y="2956717"/>
            <a:chExt cx="944566" cy="944566"/>
          </a:xfrm>
        </p:grpSpPr>
        <p:sp>
          <p:nvSpPr>
            <p:cNvPr id="59" name="Oval 58"/>
            <p:cNvSpPr/>
            <p:nvPr/>
          </p:nvSpPr>
          <p:spPr>
            <a:xfrm>
              <a:off x="3173014" y="2956717"/>
              <a:ext cx="944566" cy="944566"/>
            </a:xfrm>
            <a:prstGeom prst="ellipse">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latin typeface="Helvetica Neue" panose="02000403000000020004" pitchFamily="50" charset="0"/>
                <a:cs typeface="Segoe UI" panose="020B0502040204020203" pitchFamily="34" charset="0"/>
              </a:endParaRPr>
            </a:p>
          </p:txBody>
        </p:sp>
        <p:sp>
          <p:nvSpPr>
            <p:cNvPr id="60" name="Oval 59"/>
            <p:cNvSpPr/>
            <p:nvPr/>
          </p:nvSpPr>
          <p:spPr>
            <a:xfrm>
              <a:off x="3290491" y="3074194"/>
              <a:ext cx="709612" cy="7096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grpSp>
      <p:cxnSp>
        <p:nvCxnSpPr>
          <p:cNvPr id="61" name="Straight Connector 60"/>
          <p:cNvCxnSpPr>
            <a:stCxn id="59" idx="6"/>
          </p:cNvCxnSpPr>
          <p:nvPr/>
        </p:nvCxnSpPr>
        <p:spPr>
          <a:xfrm>
            <a:off x="6866342" y="5614007"/>
            <a:ext cx="1523080"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8389422" y="5431842"/>
            <a:ext cx="364329" cy="364329"/>
            <a:chOff x="3173014" y="2956717"/>
            <a:chExt cx="944566" cy="944566"/>
          </a:xfrm>
        </p:grpSpPr>
        <p:sp>
          <p:nvSpPr>
            <p:cNvPr id="63" name="Oval 62"/>
            <p:cNvSpPr/>
            <p:nvPr/>
          </p:nvSpPr>
          <p:spPr>
            <a:xfrm>
              <a:off x="3173014" y="2956717"/>
              <a:ext cx="944566" cy="944566"/>
            </a:xfrm>
            <a:prstGeom prst="ellipse">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latin typeface="Helvetica Neue" panose="02000403000000020004" pitchFamily="50" charset="0"/>
                <a:cs typeface="Segoe UI" panose="020B0502040204020203" pitchFamily="34" charset="0"/>
              </a:endParaRPr>
            </a:p>
          </p:txBody>
        </p:sp>
        <p:sp>
          <p:nvSpPr>
            <p:cNvPr id="64" name="Oval 63"/>
            <p:cNvSpPr/>
            <p:nvPr/>
          </p:nvSpPr>
          <p:spPr>
            <a:xfrm>
              <a:off x="3290491" y="3074194"/>
              <a:ext cx="709612" cy="7096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grpSp>
      <p:cxnSp>
        <p:nvCxnSpPr>
          <p:cNvPr id="65" name="Straight Connector 64"/>
          <p:cNvCxnSpPr>
            <a:stCxn id="63" idx="6"/>
          </p:cNvCxnSpPr>
          <p:nvPr/>
        </p:nvCxnSpPr>
        <p:spPr>
          <a:xfrm>
            <a:off x="8753751" y="5614007"/>
            <a:ext cx="1523080"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0276831" y="5431842"/>
            <a:ext cx="364329" cy="364329"/>
            <a:chOff x="3173014" y="2956717"/>
            <a:chExt cx="944566" cy="944566"/>
          </a:xfrm>
        </p:grpSpPr>
        <p:sp>
          <p:nvSpPr>
            <p:cNvPr id="67" name="Oval 66"/>
            <p:cNvSpPr/>
            <p:nvPr/>
          </p:nvSpPr>
          <p:spPr>
            <a:xfrm>
              <a:off x="3173014" y="2956717"/>
              <a:ext cx="944566" cy="944566"/>
            </a:xfrm>
            <a:prstGeom prst="ellipse">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latin typeface="Helvetica Neue" panose="02000403000000020004" pitchFamily="50" charset="0"/>
                <a:cs typeface="Segoe UI" panose="020B0502040204020203" pitchFamily="34" charset="0"/>
              </a:endParaRPr>
            </a:p>
          </p:txBody>
        </p:sp>
        <p:sp>
          <p:nvSpPr>
            <p:cNvPr id="68" name="Oval 67"/>
            <p:cNvSpPr/>
            <p:nvPr/>
          </p:nvSpPr>
          <p:spPr>
            <a:xfrm>
              <a:off x="3290491" y="3074194"/>
              <a:ext cx="709612" cy="7096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grpSp>
      <p:cxnSp>
        <p:nvCxnSpPr>
          <p:cNvPr id="70" name="Straight Connector 69"/>
          <p:cNvCxnSpPr>
            <a:cxnSpLocks/>
          </p:cNvCxnSpPr>
          <p:nvPr/>
        </p:nvCxnSpPr>
        <p:spPr>
          <a:xfrm flipV="1">
            <a:off x="1015430" y="3817257"/>
            <a:ext cx="0" cy="1614586"/>
          </a:xfrm>
          <a:prstGeom prst="line">
            <a:avLst/>
          </a:prstGeom>
          <a:ln w="3175">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901662" y="2191657"/>
            <a:ext cx="0" cy="3240186"/>
          </a:xfrm>
          <a:prstGeom prst="line">
            <a:avLst/>
          </a:prstGeom>
          <a:ln w="3175">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901662" y="2026815"/>
            <a:ext cx="1692000" cy="523220"/>
          </a:xfrm>
          <a:prstGeom prst="rect">
            <a:avLst/>
          </a:prstGeom>
          <a:noFill/>
        </p:spPr>
        <p:txBody>
          <a:bodyPr wrap="square" lIns="108000" rtlCol="0">
            <a:spAutoFit/>
          </a:bodyPr>
          <a:lstStyle>
            <a:defPPr>
              <a:defRPr lang="fr-FR"/>
            </a:defPPr>
            <a:lvl1pPr>
              <a:defRPr sz="2800">
                <a:solidFill>
                  <a:schemeClr val="accent1"/>
                </a:solidFill>
              </a:defRPr>
            </a:lvl1pPr>
          </a:lstStyle>
          <a:p>
            <a:r>
              <a:rPr lang="fr-FR" dirty="0">
                <a:latin typeface="Helvetica Neue Thin" charset="0"/>
                <a:ea typeface="Helvetica Neue Thin" charset="0"/>
                <a:cs typeface="Helvetica Neue Thin" charset="0"/>
              </a:rPr>
              <a:t>03/2019</a:t>
            </a:r>
          </a:p>
        </p:txBody>
      </p:sp>
      <p:sp>
        <p:nvSpPr>
          <p:cNvPr id="76" name="TextBox 75"/>
          <p:cNvSpPr txBox="1"/>
          <p:nvPr/>
        </p:nvSpPr>
        <p:spPr>
          <a:xfrm>
            <a:off x="2901662" y="2550035"/>
            <a:ext cx="1692000" cy="1392369"/>
          </a:xfrm>
          <a:prstGeom prst="rect">
            <a:avLst/>
          </a:prstGeom>
          <a:noFill/>
        </p:spPr>
        <p:txBody>
          <a:bodyPr wrap="square" lIns="108000" rtlCol="0">
            <a:spAutoFit/>
          </a:bodyPr>
          <a:lstStyle>
            <a:defPPr>
              <a:defRPr lang="fr-FR"/>
            </a:defPPr>
            <a:lvl1pPr>
              <a:lnSpc>
                <a:spcPct val="120000"/>
              </a:lnSpc>
              <a:defRPr>
                <a:latin typeface="Segoe UI" panose="020B0502040204020203" pitchFamily="34" charset="0"/>
                <a:cs typeface="Segoe UI" panose="020B0502040204020203" pitchFamily="34" charset="0"/>
              </a:defRPr>
            </a:lvl1pPr>
          </a:lstStyle>
          <a:p>
            <a:r>
              <a:rPr lang="fr-FR" sz="2400" dirty="0" err="1">
                <a:latin typeface="+mj-lt"/>
                <a:ea typeface="Helvetica Neue Thin" charset="0"/>
                <a:cs typeface="Helvetica Neue Thin" charset="0"/>
              </a:rPr>
              <a:t>Trustable</a:t>
            </a: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entity</a:t>
            </a:r>
            <a:r>
              <a:rPr lang="fr-FR" sz="2400" dirty="0">
                <a:latin typeface="+mj-lt"/>
                <a:ea typeface="Helvetica Neue Thin" charset="0"/>
                <a:cs typeface="Helvetica Neue Thin" charset="0"/>
              </a:rPr>
              <a:t> and CEO </a:t>
            </a:r>
          </a:p>
        </p:txBody>
      </p:sp>
      <p:sp>
        <p:nvSpPr>
          <p:cNvPr id="82" name="TextBox 81"/>
          <p:cNvSpPr txBox="1"/>
          <p:nvPr/>
        </p:nvSpPr>
        <p:spPr>
          <a:xfrm>
            <a:off x="4782340" y="3683683"/>
            <a:ext cx="1692000" cy="523220"/>
          </a:xfrm>
          <a:prstGeom prst="rect">
            <a:avLst/>
          </a:prstGeom>
          <a:noFill/>
        </p:spPr>
        <p:txBody>
          <a:bodyPr wrap="square" lIns="108000" rtlCol="0">
            <a:spAutoFit/>
          </a:bodyPr>
          <a:lstStyle/>
          <a:p>
            <a:r>
              <a:rPr lang="fr-FR" sz="2800" dirty="0">
                <a:solidFill>
                  <a:schemeClr val="accent1"/>
                </a:solidFill>
                <a:latin typeface="Helvetica Neue Thin" charset="0"/>
                <a:ea typeface="Helvetica Neue Thin" charset="0"/>
                <a:cs typeface="Helvetica Neue Thin" charset="0"/>
              </a:rPr>
              <a:t>03/2019</a:t>
            </a:r>
          </a:p>
        </p:txBody>
      </p:sp>
      <p:sp>
        <p:nvSpPr>
          <p:cNvPr id="83" name="TextBox 82"/>
          <p:cNvSpPr txBox="1"/>
          <p:nvPr/>
        </p:nvSpPr>
        <p:spPr>
          <a:xfrm>
            <a:off x="4782340" y="4206903"/>
            <a:ext cx="1692000" cy="949171"/>
          </a:xfrm>
          <a:prstGeom prst="rect">
            <a:avLst/>
          </a:prstGeom>
          <a:noFill/>
        </p:spPr>
        <p:txBody>
          <a:bodyPr wrap="square" lIns="108000" rtlCol="0">
            <a:spAutoFit/>
          </a:bodyPr>
          <a:lstStyle/>
          <a:p>
            <a:pPr>
              <a:lnSpc>
                <a:spcPct val="120000"/>
              </a:lnSpc>
            </a:pPr>
            <a:r>
              <a:rPr lang="fr-FR" sz="2400" dirty="0" err="1">
                <a:latin typeface="+mj-lt"/>
                <a:ea typeface="Helvetica Neue Thin" charset="0"/>
                <a:cs typeface="Helvetica Neue Thin" charset="0"/>
              </a:rPr>
              <a:t>Advisory</a:t>
            </a: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Board</a:t>
            </a:r>
            <a:endParaRPr lang="fr-FR" sz="2400" dirty="0">
              <a:latin typeface="+mj-lt"/>
              <a:ea typeface="Helvetica Neue Thin" charset="0"/>
              <a:cs typeface="Helvetica Neue Thin" charset="0"/>
            </a:endParaRPr>
          </a:p>
        </p:txBody>
      </p:sp>
      <p:cxnSp>
        <p:nvCxnSpPr>
          <p:cNvPr id="84" name="Straight Connector 83"/>
          <p:cNvCxnSpPr/>
          <p:nvPr/>
        </p:nvCxnSpPr>
        <p:spPr>
          <a:xfrm flipV="1">
            <a:off x="4782340" y="3817257"/>
            <a:ext cx="0" cy="1614586"/>
          </a:xfrm>
          <a:prstGeom prst="line">
            <a:avLst/>
          </a:prstGeom>
          <a:ln w="3175">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549250" y="3683683"/>
            <a:ext cx="1692000" cy="523220"/>
          </a:xfrm>
          <a:prstGeom prst="rect">
            <a:avLst/>
          </a:prstGeom>
          <a:noFill/>
        </p:spPr>
        <p:txBody>
          <a:bodyPr wrap="square" lIns="108000" rtlCol="0">
            <a:spAutoFit/>
          </a:bodyPr>
          <a:lstStyle/>
          <a:p>
            <a:r>
              <a:rPr lang="fr-FR" sz="2800" dirty="0">
                <a:solidFill>
                  <a:schemeClr val="accent1"/>
                </a:solidFill>
                <a:latin typeface="Helvetica Neue Thin" charset="0"/>
                <a:ea typeface="Helvetica Neue Thin" charset="0"/>
                <a:cs typeface="Helvetica Neue Thin" charset="0"/>
              </a:rPr>
              <a:t>07/2019</a:t>
            </a:r>
          </a:p>
        </p:txBody>
      </p:sp>
      <p:sp>
        <p:nvSpPr>
          <p:cNvPr id="86" name="TextBox 85"/>
          <p:cNvSpPr txBox="1"/>
          <p:nvPr/>
        </p:nvSpPr>
        <p:spPr>
          <a:xfrm>
            <a:off x="8549250" y="4206903"/>
            <a:ext cx="1692000" cy="949171"/>
          </a:xfrm>
          <a:prstGeom prst="rect">
            <a:avLst/>
          </a:prstGeom>
          <a:noFill/>
        </p:spPr>
        <p:txBody>
          <a:bodyPr wrap="square" lIns="108000" rtlCol="0">
            <a:spAutoFit/>
          </a:bodyPr>
          <a:lstStyle/>
          <a:p>
            <a:pPr>
              <a:lnSpc>
                <a:spcPct val="120000"/>
              </a:lnSpc>
            </a:pP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Seeking</a:t>
            </a: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funding</a:t>
            </a:r>
            <a:endParaRPr lang="fr-FR" sz="2400" dirty="0">
              <a:latin typeface="+mj-lt"/>
              <a:ea typeface="Helvetica Neue Thin" charset="0"/>
              <a:cs typeface="Helvetica Neue Thin" charset="0"/>
            </a:endParaRPr>
          </a:p>
        </p:txBody>
      </p:sp>
      <p:cxnSp>
        <p:nvCxnSpPr>
          <p:cNvPr id="87" name="Straight Connector 86"/>
          <p:cNvCxnSpPr/>
          <p:nvPr/>
        </p:nvCxnSpPr>
        <p:spPr>
          <a:xfrm flipV="1">
            <a:off x="8549250" y="3817257"/>
            <a:ext cx="0" cy="1614586"/>
          </a:xfrm>
          <a:prstGeom prst="line">
            <a:avLst/>
          </a:prstGeom>
          <a:ln w="3175">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687846" y="2191657"/>
            <a:ext cx="0" cy="3240186"/>
          </a:xfrm>
          <a:prstGeom prst="line">
            <a:avLst/>
          </a:prstGeom>
          <a:ln w="3175">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687846" y="2026815"/>
            <a:ext cx="1692000" cy="523220"/>
          </a:xfrm>
          <a:prstGeom prst="rect">
            <a:avLst/>
          </a:prstGeom>
          <a:noFill/>
        </p:spPr>
        <p:txBody>
          <a:bodyPr wrap="square" lIns="108000" rtlCol="0">
            <a:spAutoFit/>
          </a:bodyPr>
          <a:lstStyle>
            <a:defPPr>
              <a:defRPr lang="fr-FR"/>
            </a:defPPr>
            <a:lvl1pPr>
              <a:defRPr sz="2800">
                <a:solidFill>
                  <a:schemeClr val="accent1"/>
                </a:solidFill>
              </a:defRPr>
            </a:lvl1pPr>
          </a:lstStyle>
          <a:p>
            <a:r>
              <a:rPr lang="fr-FR" dirty="0">
                <a:latin typeface="Helvetica Neue Thin" charset="0"/>
                <a:ea typeface="Helvetica Neue Thin" charset="0"/>
                <a:cs typeface="Helvetica Neue Thin" charset="0"/>
              </a:rPr>
              <a:t>04/2019</a:t>
            </a:r>
          </a:p>
        </p:txBody>
      </p:sp>
      <p:sp>
        <p:nvSpPr>
          <p:cNvPr id="90" name="TextBox 89"/>
          <p:cNvSpPr txBox="1"/>
          <p:nvPr/>
        </p:nvSpPr>
        <p:spPr>
          <a:xfrm>
            <a:off x="6785817" y="2550035"/>
            <a:ext cx="1692000" cy="2721964"/>
          </a:xfrm>
          <a:prstGeom prst="rect">
            <a:avLst/>
          </a:prstGeom>
          <a:noFill/>
        </p:spPr>
        <p:txBody>
          <a:bodyPr wrap="square" lIns="108000" rtlCol="0">
            <a:spAutoFit/>
          </a:bodyPr>
          <a:lstStyle>
            <a:defPPr>
              <a:defRPr lang="fr-FR"/>
            </a:defPPr>
            <a:lvl1pPr>
              <a:lnSpc>
                <a:spcPct val="120000"/>
              </a:lnSpc>
              <a:defRPr>
                <a:latin typeface="Segoe UI" panose="020B0502040204020203" pitchFamily="34" charset="0"/>
                <a:cs typeface="Segoe UI" panose="020B0502040204020203" pitchFamily="34" charset="0"/>
              </a:defRPr>
            </a:lvl1pPr>
          </a:lstStyle>
          <a:p>
            <a:r>
              <a:rPr lang="fr-FR" sz="2400" dirty="0">
                <a:latin typeface="+mj-lt"/>
                <a:ea typeface="Helvetica Neue Thin" charset="0"/>
                <a:cs typeface="Helvetica Neue Thin" charset="0"/>
              </a:rPr>
              <a:t>4 </a:t>
            </a:r>
            <a:r>
              <a:rPr lang="fr-FR" sz="2400" dirty="0" err="1">
                <a:latin typeface="+mj-lt"/>
                <a:ea typeface="Helvetica Neue Thin" charset="0"/>
                <a:cs typeface="Helvetica Neue Thin" charset="0"/>
              </a:rPr>
              <a:t>work</a:t>
            </a: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streams</a:t>
            </a: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build</a:t>
            </a: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community</a:t>
            </a:r>
            <a:r>
              <a:rPr lang="fr-FR" sz="2400" dirty="0">
                <a:latin typeface="+mj-lt"/>
                <a:ea typeface="Helvetica Neue Thin" charset="0"/>
                <a:cs typeface="Helvetica Neue Thin" charset="0"/>
              </a:rPr>
              <a:t> and </a:t>
            </a:r>
            <a:r>
              <a:rPr lang="fr-FR" sz="2400" dirty="0" err="1">
                <a:latin typeface="+mj-lt"/>
                <a:ea typeface="Helvetica Neue Thin" charset="0"/>
                <a:cs typeface="Helvetica Neue Thin" charset="0"/>
              </a:rPr>
              <a:t>research</a:t>
            </a:r>
            <a:endParaRPr lang="fr-FR" sz="2400" dirty="0">
              <a:latin typeface="+mj-lt"/>
              <a:ea typeface="Helvetica Neue Thin" charset="0"/>
              <a:cs typeface="Helvetica Neue Thin" charset="0"/>
            </a:endParaRPr>
          </a:p>
        </p:txBody>
      </p:sp>
      <p:cxnSp>
        <p:nvCxnSpPr>
          <p:cNvPr id="91" name="Straight Connector 90"/>
          <p:cNvCxnSpPr/>
          <p:nvPr/>
        </p:nvCxnSpPr>
        <p:spPr>
          <a:xfrm flipV="1">
            <a:off x="10469885" y="2191657"/>
            <a:ext cx="0" cy="3240186"/>
          </a:xfrm>
          <a:prstGeom prst="line">
            <a:avLst/>
          </a:prstGeom>
          <a:ln w="3175">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0469885" y="2026815"/>
            <a:ext cx="1692000" cy="523220"/>
          </a:xfrm>
          <a:prstGeom prst="rect">
            <a:avLst/>
          </a:prstGeom>
          <a:noFill/>
        </p:spPr>
        <p:txBody>
          <a:bodyPr wrap="square" lIns="108000" rtlCol="0">
            <a:spAutoFit/>
          </a:bodyPr>
          <a:lstStyle>
            <a:defPPr>
              <a:defRPr lang="fr-FR"/>
            </a:defPPr>
            <a:lvl1pPr>
              <a:defRPr sz="2800">
                <a:solidFill>
                  <a:schemeClr val="accent1"/>
                </a:solidFill>
              </a:defRPr>
            </a:lvl1pPr>
          </a:lstStyle>
          <a:p>
            <a:r>
              <a:rPr lang="fr-FR" dirty="0">
                <a:latin typeface="Helvetica Neue Thin" charset="0"/>
                <a:ea typeface="Helvetica Neue Thin" charset="0"/>
                <a:cs typeface="Helvetica Neue Thin" charset="0"/>
              </a:rPr>
              <a:t>1/2020</a:t>
            </a:r>
          </a:p>
        </p:txBody>
      </p:sp>
      <p:sp>
        <p:nvSpPr>
          <p:cNvPr id="93" name="TextBox 92"/>
          <p:cNvSpPr txBox="1"/>
          <p:nvPr/>
        </p:nvSpPr>
        <p:spPr>
          <a:xfrm>
            <a:off x="10469885" y="2550035"/>
            <a:ext cx="1691999" cy="1392369"/>
          </a:xfrm>
          <a:prstGeom prst="rect">
            <a:avLst/>
          </a:prstGeom>
          <a:noFill/>
        </p:spPr>
        <p:txBody>
          <a:bodyPr wrap="square" lIns="108000" rtlCol="0">
            <a:spAutoFit/>
          </a:bodyPr>
          <a:lstStyle>
            <a:defPPr>
              <a:defRPr lang="fr-FR"/>
            </a:defPPr>
            <a:lvl1pPr>
              <a:lnSpc>
                <a:spcPct val="120000"/>
              </a:lnSpc>
              <a:defRPr>
                <a:latin typeface="Segoe UI" panose="020B0502040204020203" pitchFamily="34" charset="0"/>
                <a:cs typeface="Segoe UI" panose="020B0502040204020203" pitchFamily="34" charset="0"/>
              </a:defRPr>
            </a:lvl1pPr>
          </a:lstStyle>
          <a:p>
            <a:r>
              <a:rPr lang="fr-FR" sz="2400" dirty="0">
                <a:latin typeface="+mj-lt"/>
                <a:ea typeface="Helvetica Neue Thin" charset="0"/>
                <a:cs typeface="Helvetica Neue Thin" charset="0"/>
              </a:rPr>
              <a:t>Move to an </a:t>
            </a:r>
            <a:r>
              <a:rPr lang="fr-FR" sz="2400" dirty="0" err="1">
                <a:latin typeface="+mj-lt"/>
                <a:ea typeface="Helvetica Neue Thin" charset="0"/>
                <a:cs typeface="Helvetica Neue Thin" charset="0"/>
              </a:rPr>
              <a:t>elected</a:t>
            </a:r>
            <a:r>
              <a:rPr lang="fr-FR" sz="2400" dirty="0">
                <a:latin typeface="+mj-lt"/>
                <a:ea typeface="Helvetica Neue Thin" charset="0"/>
                <a:cs typeface="Helvetica Neue Thin" charset="0"/>
              </a:rPr>
              <a:t> </a:t>
            </a:r>
            <a:r>
              <a:rPr lang="fr-FR" sz="2400" dirty="0" err="1">
                <a:latin typeface="+mj-lt"/>
                <a:ea typeface="Helvetica Neue Thin" charset="0"/>
                <a:cs typeface="Helvetica Neue Thin" charset="0"/>
              </a:rPr>
              <a:t>Board</a:t>
            </a:r>
            <a:endParaRPr lang="fr-FR" sz="2400" dirty="0">
              <a:latin typeface="+mj-lt"/>
              <a:ea typeface="Helvetica Neue Thin" charset="0"/>
              <a:cs typeface="Helvetica Neue Thin" charset="0"/>
            </a:endParaRPr>
          </a:p>
        </p:txBody>
      </p:sp>
      <p:sp>
        <p:nvSpPr>
          <p:cNvPr id="2" name="Text Placeholder 1"/>
          <p:cNvSpPr>
            <a:spLocks noGrp="1"/>
          </p:cNvSpPr>
          <p:nvPr>
            <p:ph type="body" sz="quarter" idx="10"/>
          </p:nvPr>
        </p:nvSpPr>
        <p:spPr>
          <a:xfrm>
            <a:off x="839788" y="660400"/>
            <a:ext cx="4481512" cy="646331"/>
          </a:xfrm>
        </p:spPr>
        <p:txBody>
          <a:bodyPr/>
          <a:lstStyle/>
          <a:p>
            <a:r>
              <a:rPr lang="fr-FR" sz="4000" dirty="0" err="1">
                <a:solidFill>
                  <a:schemeClr val="tx1">
                    <a:lumMod val="50000"/>
                  </a:schemeClr>
                </a:solidFill>
                <a:latin typeface="+mj-lt"/>
                <a:cs typeface="Segoe UI Light" panose="020B0502040204020203" pitchFamily="34" charset="0"/>
              </a:rPr>
              <a:t>Trustable</a:t>
            </a:r>
            <a:r>
              <a:rPr lang="fr-FR" sz="4000" dirty="0">
                <a:solidFill>
                  <a:schemeClr val="tx1">
                    <a:lumMod val="50000"/>
                  </a:schemeClr>
                </a:solidFill>
                <a:latin typeface="+mj-lt"/>
                <a:cs typeface="Segoe UI Light" panose="020B0502040204020203" pitchFamily="34" charset="0"/>
              </a:rPr>
              <a:t> Roadmap</a:t>
            </a:r>
          </a:p>
        </p:txBody>
      </p:sp>
    </p:spTree>
    <p:extLst>
      <p:ext uri="{BB962C8B-B14F-4D97-AF65-F5344CB8AC3E}">
        <p14:creationId xmlns:p14="http://schemas.microsoft.com/office/powerpoint/2010/main" val="142347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6130" y="660400"/>
            <a:ext cx="10664827" cy="646331"/>
          </a:xfrm>
        </p:spPr>
        <p:txBody>
          <a:bodyPr/>
          <a:lstStyle/>
          <a:p>
            <a:r>
              <a:rPr lang="fr-FR" sz="4000" dirty="0" err="1">
                <a:solidFill>
                  <a:schemeClr val="tx1">
                    <a:lumMod val="50000"/>
                  </a:schemeClr>
                </a:solidFill>
                <a:latin typeface="+mj-lt"/>
                <a:cs typeface="Segoe UI Light" panose="020B0502040204020203" pitchFamily="34" charset="0"/>
              </a:rPr>
              <a:t>Work</a:t>
            </a:r>
            <a:r>
              <a:rPr lang="fr-FR" sz="4000" dirty="0">
                <a:solidFill>
                  <a:schemeClr val="tx1">
                    <a:lumMod val="50000"/>
                  </a:schemeClr>
                </a:solidFill>
                <a:latin typeface="+mj-lt"/>
                <a:cs typeface="Segoe UI Light" panose="020B0502040204020203" pitchFamily="34" charset="0"/>
              </a:rPr>
              <a:t> </a:t>
            </a:r>
            <a:r>
              <a:rPr lang="fr-FR" sz="4000" dirty="0" err="1">
                <a:solidFill>
                  <a:schemeClr val="tx1">
                    <a:lumMod val="50000"/>
                  </a:schemeClr>
                </a:solidFill>
                <a:latin typeface="+mj-lt"/>
                <a:cs typeface="Segoe UI Light" panose="020B0502040204020203" pitchFamily="34" charset="0"/>
              </a:rPr>
              <a:t>Streams</a:t>
            </a:r>
            <a:r>
              <a:rPr lang="fr-FR" sz="4000" dirty="0">
                <a:solidFill>
                  <a:schemeClr val="tx1">
                    <a:lumMod val="50000"/>
                  </a:schemeClr>
                </a:solidFill>
                <a:latin typeface="+mj-lt"/>
                <a:cs typeface="Segoe UI Light" panose="020B0502040204020203" pitchFamily="34" charset="0"/>
              </a:rPr>
              <a:t> of </a:t>
            </a:r>
            <a:r>
              <a:rPr lang="fr-FR" sz="4000" dirty="0" err="1">
                <a:solidFill>
                  <a:schemeClr val="tx1">
                    <a:lumMod val="50000"/>
                  </a:schemeClr>
                </a:solidFill>
                <a:latin typeface="+mj-lt"/>
                <a:cs typeface="Segoe UI Light" panose="020B0502040204020203" pitchFamily="34" charset="0"/>
              </a:rPr>
              <a:t>Community</a:t>
            </a:r>
            <a:r>
              <a:rPr lang="fr-FR" sz="4000" dirty="0">
                <a:solidFill>
                  <a:schemeClr val="tx1">
                    <a:lumMod val="50000"/>
                  </a:schemeClr>
                </a:solidFill>
                <a:latin typeface="+mj-lt"/>
                <a:cs typeface="Segoe UI Light" panose="020B0502040204020203" pitchFamily="34" charset="0"/>
              </a:rPr>
              <a:t> </a:t>
            </a:r>
            <a:r>
              <a:rPr lang="fr-FR" sz="4000" dirty="0" err="1">
                <a:solidFill>
                  <a:schemeClr val="tx1">
                    <a:lumMod val="50000"/>
                  </a:schemeClr>
                </a:solidFill>
                <a:latin typeface="+mj-lt"/>
                <a:cs typeface="Segoe UI Light" panose="020B0502040204020203" pitchFamily="34" charset="0"/>
              </a:rPr>
              <a:t>Contributors</a:t>
            </a:r>
            <a:r>
              <a:rPr lang="fr-FR" sz="4000" dirty="0">
                <a:solidFill>
                  <a:schemeClr val="tx1">
                    <a:lumMod val="50000"/>
                  </a:schemeClr>
                </a:solidFill>
                <a:latin typeface="+mj-lt"/>
                <a:cs typeface="Segoe UI Light" panose="020B0502040204020203" pitchFamily="34" charset="0"/>
              </a:rPr>
              <a:t>:</a:t>
            </a:r>
          </a:p>
        </p:txBody>
      </p:sp>
      <p:sp>
        <p:nvSpPr>
          <p:cNvPr id="2" name="Rectangle 1">
            <a:extLst>
              <a:ext uri="{FF2B5EF4-FFF2-40B4-BE49-F238E27FC236}">
                <a16:creationId xmlns:a16="http://schemas.microsoft.com/office/drawing/2014/main" id="{0B3B2274-D908-4246-98DF-7C87C23D6B96}"/>
              </a:ext>
            </a:extLst>
          </p:cNvPr>
          <p:cNvSpPr/>
          <p:nvPr/>
        </p:nvSpPr>
        <p:spPr>
          <a:xfrm>
            <a:off x="466130" y="1306731"/>
            <a:ext cx="10931972" cy="4729500"/>
          </a:xfrm>
          <a:prstGeom prst="rect">
            <a:avLst/>
          </a:prstGeom>
        </p:spPr>
        <p:txBody>
          <a:bodyPr wrap="square">
            <a:spAutoFit/>
          </a:bodyPr>
          <a:lstStyle/>
          <a:p>
            <a:pPr fontAlgn="base">
              <a:buFont typeface="Arial" panose="020B0604020202020204" pitchFamily="34" charset="0"/>
              <a:buChar char="•"/>
            </a:pPr>
            <a:r>
              <a:rPr lang="en-GB" sz="3200" dirty="0">
                <a:solidFill>
                  <a:srgbClr val="595959"/>
                </a:solidFill>
                <a:latin typeface="+mj-lt"/>
              </a:rPr>
              <a:t>“Engineering”</a:t>
            </a:r>
          </a:p>
          <a:p>
            <a:pPr marL="742950" lvl="1" indent="-285750" fontAlgn="base">
              <a:buFont typeface="Arial" panose="020B0604020202020204" pitchFamily="34" charset="0"/>
              <a:buChar char="•"/>
            </a:pPr>
            <a:r>
              <a:rPr lang="en-GB" sz="3200" dirty="0">
                <a:solidFill>
                  <a:srgbClr val="595959"/>
                </a:solidFill>
                <a:latin typeface="+mj-lt"/>
              </a:rPr>
              <a:t>Evidence collection, analysis, metrics – “Process”</a:t>
            </a:r>
          </a:p>
          <a:p>
            <a:pPr marL="742950" lvl="1" indent="-285750" fontAlgn="base">
              <a:buFont typeface="Arial" panose="020B0604020202020204" pitchFamily="34" charset="0"/>
              <a:buChar char="•"/>
            </a:pPr>
            <a:r>
              <a:rPr lang="en-GB" sz="3200" dirty="0">
                <a:solidFill>
                  <a:srgbClr val="595959"/>
                </a:solidFill>
                <a:latin typeface="+mj-lt"/>
              </a:rPr>
              <a:t>Example processes, projects, tools – “Public Constraints”</a:t>
            </a:r>
          </a:p>
          <a:p>
            <a:pPr fontAlgn="base">
              <a:buFont typeface="Arial" panose="020B0604020202020204" pitchFamily="34" charset="0"/>
              <a:buChar char="•"/>
            </a:pPr>
            <a:r>
              <a:rPr lang="en-GB" sz="3200" dirty="0">
                <a:solidFill>
                  <a:srgbClr val="595959"/>
                </a:solidFill>
                <a:latin typeface="+mj-lt"/>
              </a:rPr>
              <a:t>“Insurance and Risk”</a:t>
            </a:r>
          </a:p>
          <a:p>
            <a:pPr marL="742950" lvl="1" indent="-285750" fontAlgn="base">
              <a:buFont typeface="Arial" panose="020B0604020202020204" pitchFamily="34" charset="0"/>
              <a:buChar char="•"/>
            </a:pPr>
            <a:r>
              <a:rPr lang="en-GB" sz="3200" dirty="0">
                <a:solidFill>
                  <a:srgbClr val="595959"/>
                </a:solidFill>
                <a:latin typeface="+mj-lt"/>
              </a:rPr>
              <a:t>Measurements</a:t>
            </a:r>
          </a:p>
          <a:p>
            <a:pPr marL="742950" lvl="1" indent="-285750" fontAlgn="base">
              <a:buFont typeface="Arial" panose="020B0604020202020204" pitchFamily="34" charset="0"/>
              <a:buChar char="•"/>
            </a:pPr>
            <a:r>
              <a:rPr lang="en-GB" sz="3200" dirty="0">
                <a:solidFill>
                  <a:srgbClr val="595959"/>
                </a:solidFill>
                <a:latin typeface="+mj-lt"/>
              </a:rPr>
              <a:t>Liability</a:t>
            </a:r>
          </a:p>
          <a:p>
            <a:pPr marL="742950" lvl="1" indent="-285750" fontAlgn="base">
              <a:buFont typeface="Arial" panose="020B0604020202020204" pitchFamily="34" charset="0"/>
              <a:buChar char="•"/>
            </a:pPr>
            <a:r>
              <a:rPr lang="en-GB" sz="3200" dirty="0">
                <a:solidFill>
                  <a:srgbClr val="595959"/>
                </a:solidFill>
                <a:latin typeface="+mj-lt"/>
              </a:rPr>
              <a:t>Insurance</a:t>
            </a:r>
          </a:p>
          <a:p>
            <a:pPr fontAlgn="base">
              <a:spcAft>
                <a:spcPts val="1600"/>
              </a:spcAft>
              <a:buFont typeface="Arial" panose="020B0604020202020204" pitchFamily="34" charset="0"/>
              <a:buChar char="•"/>
            </a:pPr>
            <a:r>
              <a:rPr lang="en-GB" sz="3200" dirty="0">
                <a:solidFill>
                  <a:srgbClr val="595959"/>
                </a:solidFill>
                <a:latin typeface="+mj-lt"/>
              </a:rPr>
              <a:t>“Legal and Compliance”</a:t>
            </a:r>
          </a:p>
          <a:p>
            <a:pPr lvl="1" fontAlgn="base">
              <a:spcAft>
                <a:spcPts val="1600"/>
              </a:spcAft>
              <a:buFont typeface="Arial" panose="020B0604020202020204" pitchFamily="34" charset="0"/>
              <a:buChar char="•"/>
            </a:pPr>
            <a:r>
              <a:rPr lang="en-GB" sz="3200" dirty="0">
                <a:solidFill>
                  <a:srgbClr val="595959"/>
                </a:solidFill>
                <a:latin typeface="+mj-lt"/>
              </a:rPr>
              <a:t>Laws, regulations, standards and governance</a:t>
            </a:r>
            <a:endParaRPr lang="en-GB" sz="3200" b="0" i="0" u="none" strike="noStrike" dirty="0">
              <a:solidFill>
                <a:srgbClr val="595959"/>
              </a:solidFill>
              <a:effectLst/>
              <a:latin typeface="+mj-lt"/>
            </a:endParaRPr>
          </a:p>
        </p:txBody>
      </p:sp>
    </p:spTree>
    <p:extLst>
      <p:ext uri="{BB962C8B-B14F-4D97-AF65-F5344CB8AC3E}">
        <p14:creationId xmlns:p14="http://schemas.microsoft.com/office/powerpoint/2010/main" val="380608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8"/>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4000" b="1" dirty="0"/>
              <a:t>2019</a:t>
            </a:r>
            <a:r>
              <a:rPr lang="en" sz="4000" dirty="0"/>
              <a:t> Engineering Work Streams</a:t>
            </a:r>
            <a:endParaRPr sz="4000" dirty="0"/>
          </a:p>
        </p:txBody>
      </p:sp>
      <p:sp>
        <p:nvSpPr>
          <p:cNvPr id="263" name="Google Shape;263;p28"/>
          <p:cNvSpPr txBox="1">
            <a:spLocks noGrp="1"/>
          </p:cNvSpPr>
          <p:nvPr>
            <p:ph type="body" idx="1"/>
          </p:nvPr>
        </p:nvSpPr>
        <p:spPr>
          <a:xfrm>
            <a:off x="415600" y="1536632"/>
            <a:ext cx="11360800" cy="5161879"/>
          </a:xfrm>
          <a:prstGeom prst="rect">
            <a:avLst/>
          </a:prstGeom>
        </p:spPr>
        <p:txBody>
          <a:bodyPr spcFirstLastPara="1" wrap="square" lIns="121900" tIns="121900" rIns="121900" bIns="121900" anchor="t" anchorCtr="0">
            <a:noAutofit/>
          </a:bodyPr>
          <a:lstStyle/>
          <a:p>
            <a:pPr marL="152396" indent="0">
              <a:lnSpc>
                <a:spcPct val="115000"/>
              </a:lnSpc>
              <a:buClr>
                <a:schemeClr val="dk2"/>
              </a:buClr>
              <a:buNone/>
            </a:pPr>
            <a:r>
              <a:rPr lang="en" sz="2400" dirty="0">
                <a:latin typeface="+mj-lt"/>
              </a:rPr>
              <a:t>Process work stream: – pick up on existing debate, </a:t>
            </a:r>
            <a:r>
              <a:rPr lang="en-GB" sz="2400" dirty="0">
                <a:latin typeface="+mj-lt"/>
              </a:rPr>
              <a:t>to build a common set of formal vocabulary to describe every possible process to create, integrate, and deliver software,  focused on methods of audit regarding whether particular claims are supported, process agnostic</a:t>
            </a:r>
            <a:endParaRPr lang="en" sz="2400" dirty="0">
              <a:latin typeface="+mj-lt"/>
            </a:endParaRPr>
          </a:p>
          <a:p>
            <a:r>
              <a:rPr lang="en-GB" sz="2400" dirty="0">
                <a:latin typeface="+mj-lt"/>
              </a:rPr>
              <a:t>Provenance: attestation and attribution of origin for each component </a:t>
            </a:r>
          </a:p>
          <a:p>
            <a:r>
              <a:rPr lang="en-GB" sz="2400" dirty="0">
                <a:latin typeface="+mj-lt"/>
              </a:rPr>
              <a:t>Construction: statement of process for reproducible construction </a:t>
            </a:r>
          </a:p>
          <a:p>
            <a:r>
              <a:rPr lang="en-GB" sz="2400" dirty="0">
                <a:latin typeface="+mj-lt"/>
              </a:rPr>
              <a:t>Function: claims of expected behaviours and honoured prohibitions </a:t>
            </a:r>
          </a:p>
          <a:p>
            <a:r>
              <a:rPr lang="en-GB" sz="2400" dirty="0">
                <a:latin typeface="+mj-lt"/>
              </a:rPr>
              <a:t>Maintenance:  future updates will not cause issues.</a:t>
            </a:r>
            <a:endParaRPr lang="en" sz="2400" dirty="0">
              <a:latin typeface="+mj-lt"/>
            </a:endParaRPr>
          </a:p>
          <a:p>
            <a:pPr marL="152396" indent="0">
              <a:lnSpc>
                <a:spcPct val="115000"/>
              </a:lnSpc>
              <a:buClr>
                <a:schemeClr val="dk2"/>
              </a:buClr>
              <a:buNone/>
            </a:pPr>
            <a:endParaRPr lang="en" sz="2400" dirty="0">
              <a:latin typeface="+mj-lt"/>
            </a:endParaRPr>
          </a:p>
          <a:p>
            <a:pPr marL="152396" indent="0">
              <a:lnSpc>
                <a:spcPct val="115000"/>
              </a:lnSpc>
              <a:buClr>
                <a:schemeClr val="dk2"/>
              </a:buClr>
              <a:buNone/>
            </a:pPr>
            <a:r>
              <a:rPr lang="en" sz="2400" dirty="0">
                <a:latin typeface="+mj-lt"/>
              </a:rPr>
              <a:t>Public Constraints work stream:</a:t>
            </a:r>
          </a:p>
          <a:p>
            <a:pPr>
              <a:lnSpc>
                <a:spcPct val="115000"/>
              </a:lnSpc>
              <a:buClr>
                <a:schemeClr val="dk2"/>
              </a:buClr>
              <a:buFont typeface="Arial"/>
              <a:buChar char="●"/>
            </a:pPr>
            <a:r>
              <a:rPr lang="en" sz="2400" dirty="0">
                <a:latin typeface="+mj-lt"/>
              </a:rPr>
              <a:t> consider specific software use cases</a:t>
            </a:r>
          </a:p>
          <a:p>
            <a:pPr marL="1219170" indent="0">
              <a:spcBef>
                <a:spcPts val="2133"/>
              </a:spcBef>
              <a:spcAft>
                <a:spcPts val="2133"/>
              </a:spcAft>
              <a:buNone/>
            </a:pPr>
            <a:endParaRPr dirty="0"/>
          </a:p>
        </p:txBody>
      </p:sp>
    </p:spTree>
    <p:extLst>
      <p:ext uri="{BB962C8B-B14F-4D97-AF65-F5344CB8AC3E}">
        <p14:creationId xmlns:p14="http://schemas.microsoft.com/office/powerpoint/2010/main" val="3716283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8"/>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4000" dirty="0"/>
              <a:t>2019 Insurance Work Stream</a:t>
            </a:r>
            <a:endParaRPr sz="4000" dirty="0"/>
          </a:p>
        </p:txBody>
      </p:sp>
      <p:sp>
        <p:nvSpPr>
          <p:cNvPr id="263" name="Google Shape;263;p28"/>
          <p:cNvSpPr txBox="1">
            <a:spLocks noGrp="1"/>
          </p:cNvSpPr>
          <p:nvPr>
            <p:ph type="body" idx="1"/>
          </p:nvPr>
        </p:nvSpPr>
        <p:spPr>
          <a:xfrm>
            <a:off x="415600" y="1536633"/>
            <a:ext cx="11360800" cy="4952400"/>
          </a:xfrm>
          <a:prstGeom prst="rect">
            <a:avLst/>
          </a:prstGeom>
        </p:spPr>
        <p:txBody>
          <a:bodyPr spcFirstLastPara="1" wrap="square" lIns="121900" tIns="121900" rIns="121900" bIns="121900" anchor="t" anchorCtr="0">
            <a:noAutofit/>
          </a:bodyPr>
          <a:lstStyle/>
          <a:p>
            <a:pPr marL="152396" indent="0">
              <a:lnSpc>
                <a:spcPct val="115000"/>
              </a:lnSpc>
              <a:buClr>
                <a:schemeClr val="dk2"/>
              </a:buClr>
              <a:buNone/>
            </a:pPr>
            <a:r>
              <a:rPr lang="en" dirty="0">
                <a:latin typeface="+mj-lt"/>
              </a:rPr>
              <a:t>Insurance work stream:</a:t>
            </a:r>
          </a:p>
          <a:p>
            <a:pPr>
              <a:lnSpc>
                <a:spcPct val="115000"/>
              </a:lnSpc>
              <a:buClr>
                <a:schemeClr val="dk2"/>
              </a:buClr>
            </a:pPr>
            <a:r>
              <a:rPr lang="en" dirty="0">
                <a:latin typeface="+mj-lt"/>
              </a:rPr>
              <a:t>Consider what risks there are</a:t>
            </a:r>
          </a:p>
          <a:p>
            <a:pPr>
              <a:lnSpc>
                <a:spcPct val="115000"/>
              </a:lnSpc>
              <a:buClr>
                <a:schemeClr val="dk2"/>
              </a:buClr>
            </a:pPr>
            <a:r>
              <a:rPr lang="en" dirty="0">
                <a:latin typeface="+mj-lt"/>
              </a:rPr>
              <a:t>Consider what heads of insurance apply</a:t>
            </a:r>
          </a:p>
          <a:p>
            <a:pPr>
              <a:lnSpc>
                <a:spcPct val="115000"/>
              </a:lnSpc>
              <a:buClr>
                <a:schemeClr val="dk2"/>
              </a:buClr>
            </a:pPr>
            <a:r>
              <a:rPr lang="en" dirty="0">
                <a:latin typeface="+mj-lt"/>
              </a:rPr>
              <a:t>Consider access to </a:t>
            </a:r>
            <a:r>
              <a:rPr lang="en" dirty="0" err="1">
                <a:latin typeface="+mj-lt"/>
              </a:rPr>
              <a:t>insur</a:t>
            </a:r>
            <a:r>
              <a:rPr lang="en-GB" dirty="0">
                <a:latin typeface="+mj-lt"/>
              </a:rPr>
              <a:t>an</a:t>
            </a:r>
            <a:r>
              <a:rPr lang="en" dirty="0" err="1">
                <a:latin typeface="+mj-lt"/>
              </a:rPr>
              <a:t>ce</a:t>
            </a:r>
            <a:r>
              <a:rPr lang="en" dirty="0">
                <a:latin typeface="+mj-lt"/>
              </a:rPr>
              <a:t> at required levels</a:t>
            </a:r>
          </a:p>
          <a:p>
            <a:pPr>
              <a:lnSpc>
                <a:spcPct val="115000"/>
              </a:lnSpc>
              <a:buClr>
                <a:schemeClr val="dk2"/>
              </a:buClr>
            </a:pPr>
            <a:r>
              <a:rPr lang="en" dirty="0">
                <a:latin typeface="+mj-lt"/>
              </a:rPr>
              <a:t>Look at a single insurance product across software</a:t>
            </a:r>
          </a:p>
          <a:p>
            <a:pPr>
              <a:lnSpc>
                <a:spcPct val="115000"/>
              </a:lnSpc>
              <a:buClr>
                <a:schemeClr val="dk2"/>
              </a:buClr>
            </a:pPr>
            <a:r>
              <a:rPr lang="en" dirty="0">
                <a:latin typeface="+mj-lt"/>
              </a:rPr>
              <a:t>Manage costs or insurance risk through a Pool Captive or similar</a:t>
            </a:r>
          </a:p>
          <a:p>
            <a:pPr>
              <a:lnSpc>
                <a:spcPct val="115000"/>
              </a:lnSpc>
              <a:buClr>
                <a:schemeClr val="dk2"/>
              </a:buClr>
            </a:pPr>
            <a:r>
              <a:rPr lang="en" dirty="0">
                <a:latin typeface="+mj-lt"/>
              </a:rPr>
              <a:t>Manage access to the right support in litigation and better case law</a:t>
            </a:r>
          </a:p>
          <a:p>
            <a:pPr>
              <a:lnSpc>
                <a:spcPct val="115000"/>
              </a:lnSpc>
              <a:buClr>
                <a:schemeClr val="dk2"/>
              </a:buClr>
            </a:pPr>
            <a:r>
              <a:rPr lang="en" dirty="0">
                <a:latin typeface="+mj-lt"/>
              </a:rPr>
              <a:t>Build a safer environment through insurance</a:t>
            </a:r>
          </a:p>
          <a:p>
            <a:pPr>
              <a:lnSpc>
                <a:spcPct val="115000"/>
              </a:lnSpc>
              <a:buClr>
                <a:schemeClr val="dk2"/>
              </a:buClr>
            </a:pPr>
            <a:r>
              <a:rPr lang="en" dirty="0">
                <a:latin typeface="+mj-lt"/>
              </a:rPr>
              <a:t>Discussions with London market</a:t>
            </a:r>
          </a:p>
          <a:p>
            <a:pPr marL="152396" indent="0">
              <a:lnSpc>
                <a:spcPct val="115000"/>
              </a:lnSpc>
              <a:buClr>
                <a:schemeClr val="dk2"/>
              </a:buClr>
              <a:buNone/>
            </a:pPr>
            <a:r>
              <a:rPr lang="en" dirty="0">
                <a:latin typeface="+mj-lt"/>
              </a:rPr>
              <a:t> </a:t>
            </a:r>
          </a:p>
        </p:txBody>
      </p:sp>
    </p:spTree>
    <p:extLst>
      <p:ext uri="{BB962C8B-B14F-4D97-AF65-F5344CB8AC3E}">
        <p14:creationId xmlns:p14="http://schemas.microsoft.com/office/powerpoint/2010/main" val="376344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1"/>
          <p:cNvSpPr txBox="1"/>
          <p:nvPr/>
        </p:nvSpPr>
        <p:spPr>
          <a:xfrm>
            <a:off x="1273629" y="1388445"/>
            <a:ext cx="4013200" cy="4081117"/>
          </a:xfrm>
          <a:prstGeom prst="rect">
            <a:avLst/>
          </a:prstGeom>
          <a:noFill/>
        </p:spPr>
        <p:txBody>
          <a:bodyPr wrap="square" lIns="0" rtlCol="0" anchor="ctr">
            <a:spAutoFit/>
          </a:bodyPr>
          <a:lstStyle/>
          <a:p>
            <a:pPr>
              <a:lnSpc>
                <a:spcPct val="90000"/>
              </a:lnSpc>
            </a:pPr>
            <a:r>
              <a:rPr lang="fr-FR" sz="4800" dirty="0">
                <a:solidFill>
                  <a:schemeClr val="tx1">
                    <a:lumMod val="50000"/>
                  </a:schemeClr>
                </a:solidFill>
                <a:latin typeface="+mj-lt"/>
                <a:ea typeface="Helvetica Neue Thin" charset="0"/>
                <a:cs typeface="Helvetica Neue Thin" charset="0"/>
              </a:rPr>
              <a:t>Building a body of white </a:t>
            </a:r>
            <a:r>
              <a:rPr lang="fr-FR" sz="4800" dirty="0" err="1">
                <a:solidFill>
                  <a:schemeClr val="tx1">
                    <a:lumMod val="50000"/>
                  </a:schemeClr>
                </a:solidFill>
                <a:latin typeface="+mj-lt"/>
                <a:ea typeface="Helvetica Neue Thin" charset="0"/>
                <a:cs typeface="Helvetica Neue Thin" charset="0"/>
              </a:rPr>
              <a:t>papers</a:t>
            </a:r>
            <a:r>
              <a:rPr lang="fr-FR" sz="4800" dirty="0">
                <a:solidFill>
                  <a:schemeClr val="tx1">
                    <a:lumMod val="50000"/>
                  </a:schemeClr>
                </a:solidFill>
                <a:latin typeface="+mj-lt"/>
                <a:ea typeface="Helvetica Neue Thin" charset="0"/>
                <a:cs typeface="Helvetica Neue Thin" charset="0"/>
              </a:rPr>
              <a:t>, as a home for state of the art information</a:t>
            </a:r>
          </a:p>
        </p:txBody>
      </p:sp>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4" name="Google Shape;82;p17">
            <a:extLst>
              <a:ext uri="{FF2B5EF4-FFF2-40B4-BE49-F238E27FC236}">
                <a16:creationId xmlns:a16="http://schemas.microsoft.com/office/drawing/2014/main" id="{5E8AAC94-0B3C-AE41-ADD8-58673BDD472C}"/>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42599" y="1154858"/>
            <a:ext cx="3475265" cy="4548284"/>
          </a:xfrm>
          <a:prstGeom prst="rect">
            <a:avLst/>
          </a:prstGeom>
          <a:noFill/>
          <a:ln>
            <a:noFill/>
          </a:ln>
        </p:spPr>
      </p:pic>
    </p:spTree>
    <p:extLst>
      <p:ext uri="{BB962C8B-B14F-4D97-AF65-F5344CB8AC3E}">
        <p14:creationId xmlns:p14="http://schemas.microsoft.com/office/powerpoint/2010/main" val="71823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5183" y="4414182"/>
            <a:ext cx="3242491" cy="1631216"/>
          </a:xfrm>
          <a:prstGeom prst="rect">
            <a:avLst/>
          </a:prstGeom>
          <a:noFill/>
        </p:spPr>
        <p:txBody>
          <a:bodyPr wrap="square" lIns="0" rtlCol="0" anchor="t">
            <a:spAutoFit/>
          </a:bodyPr>
          <a:lstStyle/>
          <a:p>
            <a:pPr algn="ctr"/>
            <a:r>
              <a:rPr lang="fr-FR" sz="2000" dirty="0">
                <a:latin typeface="Helvetica Neue" charset="0"/>
                <a:ea typeface="Helvetica Neue" charset="0"/>
                <a:cs typeface="Helvetica Neue" charset="0"/>
                <a:hlinkClick r:id="rId2"/>
              </a:rPr>
              <a:t>Amanda.brock@trustable.io</a:t>
            </a:r>
            <a:endParaRPr lang="fr-FR" sz="2000" dirty="0">
              <a:latin typeface="Helvetica Neue" charset="0"/>
              <a:ea typeface="Helvetica Neue" charset="0"/>
              <a:cs typeface="Helvetica Neue" charset="0"/>
            </a:endParaRPr>
          </a:p>
          <a:p>
            <a:pPr algn="ctr"/>
            <a:endParaRPr lang="fr-FR" sz="2000" dirty="0">
              <a:latin typeface="Helvetica Neue" charset="0"/>
              <a:ea typeface="Helvetica Neue" charset="0"/>
              <a:cs typeface="Helvetica Neue" charset="0"/>
            </a:endParaRPr>
          </a:p>
          <a:p>
            <a:pPr algn="ctr"/>
            <a:r>
              <a:rPr lang="fr-FR" sz="2000" dirty="0">
                <a:latin typeface="Helvetica Neue" charset="0"/>
                <a:ea typeface="Helvetica Neue" charset="0"/>
                <a:cs typeface="Helvetica Neue" charset="0"/>
              </a:rPr>
              <a:t>@</a:t>
            </a:r>
            <a:r>
              <a:rPr lang="fr-FR" sz="2000" dirty="0" err="1">
                <a:latin typeface="Helvetica Neue" charset="0"/>
                <a:ea typeface="Helvetica Neue" charset="0"/>
                <a:cs typeface="Helvetica Neue" charset="0"/>
              </a:rPr>
              <a:t>amandabrockUK</a:t>
            </a:r>
            <a:endParaRPr lang="fr-FR" sz="2000" dirty="0">
              <a:latin typeface="Helvetica Neue" charset="0"/>
              <a:ea typeface="Helvetica Neue" charset="0"/>
              <a:cs typeface="Helvetica Neue" charset="0"/>
            </a:endParaRPr>
          </a:p>
          <a:p>
            <a:pPr algn="ctr"/>
            <a:endParaRPr lang="fr-FR" sz="2000" dirty="0">
              <a:latin typeface="Helvetica Neue" charset="0"/>
              <a:ea typeface="Helvetica Neue" charset="0"/>
              <a:cs typeface="Helvetica Neue" charset="0"/>
            </a:endParaRPr>
          </a:p>
          <a:p>
            <a:pPr algn="ctr"/>
            <a:r>
              <a:rPr lang="fr-FR" sz="2000" dirty="0">
                <a:latin typeface="Helvetica Neue" charset="0"/>
                <a:ea typeface="Helvetica Neue" charset="0"/>
                <a:cs typeface="Helvetica Neue" charset="0"/>
              </a:rPr>
              <a:t>+447718516954</a:t>
            </a:r>
          </a:p>
        </p:txBody>
      </p:sp>
      <p:sp>
        <p:nvSpPr>
          <p:cNvPr id="18" name="TextBox 17"/>
          <p:cNvSpPr txBox="1"/>
          <p:nvPr/>
        </p:nvSpPr>
        <p:spPr>
          <a:xfrm>
            <a:off x="7721600" y="4414182"/>
            <a:ext cx="2787942" cy="1015663"/>
          </a:xfrm>
          <a:prstGeom prst="rect">
            <a:avLst/>
          </a:prstGeom>
          <a:noFill/>
        </p:spPr>
        <p:txBody>
          <a:bodyPr wrap="square" lIns="0" rtlCol="0" anchor="t">
            <a:spAutoFit/>
          </a:bodyPr>
          <a:lstStyle/>
          <a:p>
            <a:pPr algn="ctr"/>
            <a:r>
              <a:rPr lang="fr-FR" sz="2000" dirty="0">
                <a:latin typeface="Helvetica Neue" charset="0"/>
                <a:ea typeface="Helvetica Neue" charset="0"/>
                <a:cs typeface="Helvetica Neue" charset="0"/>
                <a:hlinkClick r:id="rId3"/>
              </a:rPr>
              <a:t>www.trustable.io</a:t>
            </a:r>
            <a:endParaRPr lang="fr-FR" sz="2000" dirty="0">
              <a:latin typeface="Helvetica Neue" charset="0"/>
              <a:ea typeface="Helvetica Neue" charset="0"/>
              <a:cs typeface="Helvetica Neue" charset="0"/>
            </a:endParaRPr>
          </a:p>
          <a:p>
            <a:pPr algn="ctr"/>
            <a:endParaRPr lang="fr-FR" sz="2000" dirty="0">
              <a:latin typeface="Helvetica Neue" charset="0"/>
              <a:ea typeface="Helvetica Neue" charset="0"/>
              <a:cs typeface="Helvetica Neue" charset="0"/>
            </a:endParaRPr>
          </a:p>
          <a:p>
            <a:pPr algn="ctr"/>
            <a:r>
              <a:rPr lang="fr-FR" sz="2000" dirty="0">
                <a:latin typeface="Helvetica Neue" charset="0"/>
                <a:ea typeface="Helvetica Neue" charset="0"/>
                <a:cs typeface="Helvetica Neue" charset="0"/>
              </a:rPr>
              <a:t>@</a:t>
            </a:r>
            <a:r>
              <a:rPr lang="fr-FR" sz="2000" dirty="0" err="1">
                <a:latin typeface="Helvetica Neue" charset="0"/>
                <a:ea typeface="Helvetica Neue" charset="0"/>
                <a:cs typeface="Helvetica Neue" charset="0"/>
              </a:rPr>
              <a:t>trustableio</a:t>
            </a:r>
            <a:endParaRPr lang="fr-FR" sz="2000" dirty="0">
              <a:latin typeface="Helvetica Neue" charset="0"/>
              <a:ea typeface="Helvetica Neue" charset="0"/>
              <a:cs typeface="Helvetica Neue" charset="0"/>
            </a:endParaRPr>
          </a:p>
        </p:txBody>
      </p:sp>
      <p:sp>
        <p:nvSpPr>
          <p:cNvPr id="9" name="Text Placeholder 8"/>
          <p:cNvSpPr>
            <a:spLocks noGrp="1"/>
          </p:cNvSpPr>
          <p:nvPr>
            <p:ph type="body" sz="quarter" idx="12"/>
          </p:nvPr>
        </p:nvSpPr>
        <p:spPr>
          <a:xfrm>
            <a:off x="839787" y="660400"/>
            <a:ext cx="7651069" cy="646331"/>
          </a:xfrm>
        </p:spPr>
        <p:txBody>
          <a:bodyPr/>
          <a:lstStyle/>
          <a:p>
            <a:r>
              <a:rPr lang="fr-FR" sz="4000" dirty="0" err="1">
                <a:latin typeface="+mj-lt"/>
              </a:rPr>
              <a:t>Thank</a:t>
            </a:r>
            <a:r>
              <a:rPr lang="fr-FR" sz="4000" dirty="0">
                <a:latin typeface="+mj-lt"/>
              </a:rPr>
              <a:t> </a:t>
            </a:r>
            <a:r>
              <a:rPr lang="fr-FR" sz="4000" dirty="0" err="1">
                <a:latin typeface="+mj-lt"/>
              </a:rPr>
              <a:t>you</a:t>
            </a:r>
            <a:r>
              <a:rPr lang="fr-FR" sz="4000" dirty="0">
                <a:latin typeface="+mj-lt"/>
              </a:rPr>
              <a:t>  – questions?</a:t>
            </a:r>
          </a:p>
        </p:txBody>
      </p:sp>
      <p:pic>
        <p:nvPicPr>
          <p:cNvPr id="5" name="Picture Placeholder 4">
            <a:extLst>
              <a:ext uri="{FF2B5EF4-FFF2-40B4-BE49-F238E27FC236}">
                <a16:creationId xmlns:a16="http://schemas.microsoft.com/office/drawing/2014/main" id="{9CC89A19-FBF0-664B-A928-DEB8D86C7A0E}"/>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pic>
        <p:nvPicPr>
          <p:cNvPr id="10" name="Picture Placeholder 9">
            <a:extLst>
              <a:ext uri="{FF2B5EF4-FFF2-40B4-BE49-F238E27FC236}">
                <a16:creationId xmlns:a16="http://schemas.microsoft.com/office/drawing/2014/main" id="{13F22734-68D8-F541-9E79-063C2621E0DE}"/>
              </a:ext>
            </a:extLst>
          </p:cNvPr>
          <p:cNvPicPr>
            <a:picLocks noGrp="1" noChangeAspect="1"/>
          </p:cNvPicPr>
          <p:nvPr>
            <p:ph type="pic" sz="quarter" idx="11"/>
          </p:nvPr>
        </p:nvPicPr>
        <p:blipFill>
          <a:blip r:embed="rId5"/>
          <a:srcRect/>
          <a:stretch>
            <a:fillRect/>
          </a:stretch>
        </p:blipFill>
        <p:spPr/>
      </p:pic>
      <p:grpSp>
        <p:nvGrpSpPr>
          <p:cNvPr id="7" name="Group 6">
            <a:extLst>
              <a:ext uri="{FF2B5EF4-FFF2-40B4-BE49-F238E27FC236}">
                <a16:creationId xmlns:a16="http://schemas.microsoft.com/office/drawing/2014/main" id="{D674274E-DE5C-AD4E-A80E-7FC090228CEE}"/>
              </a:ext>
            </a:extLst>
          </p:cNvPr>
          <p:cNvGrpSpPr/>
          <p:nvPr/>
        </p:nvGrpSpPr>
        <p:grpSpPr>
          <a:xfrm>
            <a:off x="7670800" y="4954369"/>
            <a:ext cx="634585" cy="634751"/>
            <a:chOff x="3328988" y="3201988"/>
            <a:chExt cx="392113" cy="392113"/>
          </a:xfrm>
        </p:grpSpPr>
        <p:sp>
          <p:nvSpPr>
            <p:cNvPr id="8" name="Oval 46">
              <a:extLst>
                <a:ext uri="{FF2B5EF4-FFF2-40B4-BE49-F238E27FC236}">
                  <a16:creationId xmlns:a16="http://schemas.microsoft.com/office/drawing/2014/main" id="{42F6AFDD-F780-0249-950B-41AFFFD619CD}"/>
                </a:ext>
              </a:extLst>
            </p:cNvPr>
            <p:cNvSpPr>
              <a:spLocks noChangeArrowheads="1"/>
            </p:cNvSpPr>
            <p:nvPr/>
          </p:nvSpPr>
          <p:spPr bwMode="auto">
            <a:xfrm>
              <a:off x="3328988" y="3201988"/>
              <a:ext cx="392113" cy="392113"/>
            </a:xfrm>
            <a:prstGeom prst="ellipse">
              <a:avLst/>
            </a:prstGeom>
            <a:solidFill>
              <a:srgbClr val="1AB2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HelveticaNeue-UltraLight" panose="02000206000000020004" pitchFamily="50"/>
              </a:endParaRPr>
            </a:p>
          </p:txBody>
        </p:sp>
        <p:sp>
          <p:nvSpPr>
            <p:cNvPr id="11" name="Freeform 47">
              <a:extLst>
                <a:ext uri="{FF2B5EF4-FFF2-40B4-BE49-F238E27FC236}">
                  <a16:creationId xmlns:a16="http://schemas.microsoft.com/office/drawing/2014/main" id="{109A3561-F09C-6042-A210-C4A1ACC293C1}"/>
                </a:ext>
              </a:extLst>
            </p:cNvPr>
            <p:cNvSpPr>
              <a:spLocks/>
            </p:cNvSpPr>
            <p:nvPr/>
          </p:nvSpPr>
          <p:spPr bwMode="auto">
            <a:xfrm>
              <a:off x="3427413" y="3317875"/>
              <a:ext cx="196850" cy="158750"/>
            </a:xfrm>
            <a:custGeom>
              <a:avLst/>
              <a:gdLst>
                <a:gd name="T0" fmla="*/ 90 w 100"/>
                <a:gd name="T1" fmla="*/ 20 h 81"/>
                <a:gd name="T2" fmla="*/ 32 w 100"/>
                <a:gd name="T3" fmla="*/ 81 h 81"/>
                <a:gd name="T4" fmla="*/ 0 w 100"/>
                <a:gd name="T5" fmla="*/ 72 h 81"/>
                <a:gd name="T6" fmla="*/ 31 w 100"/>
                <a:gd name="T7" fmla="*/ 63 h 81"/>
                <a:gd name="T8" fmla="*/ 12 w 100"/>
                <a:gd name="T9" fmla="*/ 49 h 81"/>
                <a:gd name="T10" fmla="*/ 21 w 100"/>
                <a:gd name="T11" fmla="*/ 48 h 81"/>
                <a:gd name="T12" fmla="*/ 4 w 100"/>
                <a:gd name="T13" fmla="*/ 28 h 81"/>
                <a:gd name="T14" fmla="*/ 14 w 100"/>
                <a:gd name="T15" fmla="*/ 31 h 81"/>
                <a:gd name="T16" fmla="*/ 7 w 100"/>
                <a:gd name="T17" fmla="*/ 3 h 81"/>
                <a:gd name="T18" fmla="*/ 50 w 100"/>
                <a:gd name="T19" fmla="*/ 25 h 81"/>
                <a:gd name="T20" fmla="*/ 70 w 100"/>
                <a:gd name="T21" fmla="*/ 0 h 81"/>
                <a:gd name="T22" fmla="*/ 85 w 100"/>
                <a:gd name="T23" fmla="*/ 6 h 81"/>
                <a:gd name="T24" fmla="*/ 98 w 100"/>
                <a:gd name="T25" fmla="*/ 1 h 81"/>
                <a:gd name="T26" fmla="*/ 89 w 100"/>
                <a:gd name="T27" fmla="*/ 12 h 81"/>
                <a:gd name="T28" fmla="*/ 100 w 100"/>
                <a:gd name="T29" fmla="*/ 9 h 81"/>
                <a:gd name="T30" fmla="*/ 90 w 100"/>
                <a:gd name="T31"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1">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HelveticaNeue-UltraLight" panose="02000206000000020004" pitchFamily="50"/>
              </a:endParaRPr>
            </a:p>
          </p:txBody>
        </p:sp>
      </p:grpSp>
      <p:grpSp>
        <p:nvGrpSpPr>
          <p:cNvPr id="12" name="Group 11">
            <a:extLst>
              <a:ext uri="{FF2B5EF4-FFF2-40B4-BE49-F238E27FC236}">
                <a16:creationId xmlns:a16="http://schemas.microsoft.com/office/drawing/2014/main" id="{FDFF1CAE-461C-FB4D-B4CA-38B076275C67}"/>
              </a:ext>
            </a:extLst>
          </p:cNvPr>
          <p:cNvGrpSpPr/>
          <p:nvPr/>
        </p:nvGrpSpPr>
        <p:grpSpPr>
          <a:xfrm>
            <a:off x="1298463" y="5010292"/>
            <a:ext cx="634585" cy="634751"/>
            <a:chOff x="3328988" y="3201988"/>
            <a:chExt cx="392113" cy="392113"/>
          </a:xfrm>
        </p:grpSpPr>
        <p:sp>
          <p:nvSpPr>
            <p:cNvPr id="13" name="Oval 46">
              <a:extLst>
                <a:ext uri="{FF2B5EF4-FFF2-40B4-BE49-F238E27FC236}">
                  <a16:creationId xmlns:a16="http://schemas.microsoft.com/office/drawing/2014/main" id="{94862F89-68C5-0D4B-B849-75BA433BA3D5}"/>
                </a:ext>
              </a:extLst>
            </p:cNvPr>
            <p:cNvSpPr>
              <a:spLocks noChangeArrowheads="1"/>
            </p:cNvSpPr>
            <p:nvPr/>
          </p:nvSpPr>
          <p:spPr bwMode="auto">
            <a:xfrm>
              <a:off x="3328988" y="3201988"/>
              <a:ext cx="392113" cy="392113"/>
            </a:xfrm>
            <a:prstGeom prst="ellipse">
              <a:avLst/>
            </a:prstGeom>
            <a:solidFill>
              <a:srgbClr val="1AB2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HelveticaNeue-UltraLight" panose="02000206000000020004" pitchFamily="50"/>
              </a:endParaRPr>
            </a:p>
          </p:txBody>
        </p:sp>
        <p:sp>
          <p:nvSpPr>
            <p:cNvPr id="14" name="Freeform 47">
              <a:extLst>
                <a:ext uri="{FF2B5EF4-FFF2-40B4-BE49-F238E27FC236}">
                  <a16:creationId xmlns:a16="http://schemas.microsoft.com/office/drawing/2014/main" id="{2F945534-9DD6-9B4A-BCEE-27F3B2593CFF}"/>
                </a:ext>
              </a:extLst>
            </p:cNvPr>
            <p:cNvSpPr>
              <a:spLocks/>
            </p:cNvSpPr>
            <p:nvPr/>
          </p:nvSpPr>
          <p:spPr bwMode="auto">
            <a:xfrm>
              <a:off x="3427413" y="3317875"/>
              <a:ext cx="196850" cy="158750"/>
            </a:xfrm>
            <a:custGeom>
              <a:avLst/>
              <a:gdLst>
                <a:gd name="T0" fmla="*/ 90 w 100"/>
                <a:gd name="T1" fmla="*/ 20 h 81"/>
                <a:gd name="T2" fmla="*/ 32 w 100"/>
                <a:gd name="T3" fmla="*/ 81 h 81"/>
                <a:gd name="T4" fmla="*/ 0 w 100"/>
                <a:gd name="T5" fmla="*/ 72 h 81"/>
                <a:gd name="T6" fmla="*/ 31 w 100"/>
                <a:gd name="T7" fmla="*/ 63 h 81"/>
                <a:gd name="T8" fmla="*/ 12 w 100"/>
                <a:gd name="T9" fmla="*/ 49 h 81"/>
                <a:gd name="T10" fmla="*/ 21 w 100"/>
                <a:gd name="T11" fmla="*/ 48 h 81"/>
                <a:gd name="T12" fmla="*/ 4 w 100"/>
                <a:gd name="T13" fmla="*/ 28 h 81"/>
                <a:gd name="T14" fmla="*/ 14 w 100"/>
                <a:gd name="T15" fmla="*/ 31 h 81"/>
                <a:gd name="T16" fmla="*/ 7 w 100"/>
                <a:gd name="T17" fmla="*/ 3 h 81"/>
                <a:gd name="T18" fmla="*/ 50 w 100"/>
                <a:gd name="T19" fmla="*/ 25 h 81"/>
                <a:gd name="T20" fmla="*/ 70 w 100"/>
                <a:gd name="T21" fmla="*/ 0 h 81"/>
                <a:gd name="T22" fmla="*/ 85 w 100"/>
                <a:gd name="T23" fmla="*/ 6 h 81"/>
                <a:gd name="T24" fmla="*/ 98 w 100"/>
                <a:gd name="T25" fmla="*/ 1 h 81"/>
                <a:gd name="T26" fmla="*/ 89 w 100"/>
                <a:gd name="T27" fmla="*/ 12 h 81"/>
                <a:gd name="T28" fmla="*/ 100 w 100"/>
                <a:gd name="T29" fmla="*/ 9 h 81"/>
                <a:gd name="T30" fmla="*/ 90 w 100"/>
                <a:gd name="T31"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1">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HelveticaNeue-UltraLight" panose="02000206000000020004" pitchFamily="50"/>
              </a:endParaRPr>
            </a:p>
          </p:txBody>
        </p:sp>
      </p:grpSp>
    </p:spTree>
    <p:extLst>
      <p:ext uri="{BB962C8B-B14F-4D97-AF65-F5344CB8AC3E}">
        <p14:creationId xmlns:p14="http://schemas.microsoft.com/office/powerpoint/2010/main" val="249284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8"/>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4000" dirty="0"/>
              <a:t>Risks in </a:t>
            </a:r>
            <a:r>
              <a:rPr lang="en" dirty="0"/>
              <a:t>Software Engineering </a:t>
            </a:r>
            <a:endParaRPr dirty="0"/>
          </a:p>
        </p:txBody>
      </p:sp>
      <p:sp>
        <p:nvSpPr>
          <p:cNvPr id="263" name="Google Shape;263;p28"/>
          <p:cNvSpPr txBox="1">
            <a:spLocks noGrp="1"/>
          </p:cNvSpPr>
          <p:nvPr>
            <p:ph type="body" idx="1"/>
          </p:nvPr>
        </p:nvSpPr>
        <p:spPr>
          <a:xfrm>
            <a:off x="415600" y="1536633"/>
            <a:ext cx="11360800" cy="4952400"/>
          </a:xfrm>
          <a:prstGeom prst="rect">
            <a:avLst/>
          </a:prstGeom>
        </p:spPr>
        <p:txBody>
          <a:bodyPr spcFirstLastPara="1" wrap="square" lIns="121900" tIns="121900" rIns="121900" bIns="121900" anchor="t" anchorCtr="0">
            <a:noAutofit/>
          </a:bodyPr>
          <a:lstStyle/>
          <a:p>
            <a:pPr>
              <a:lnSpc>
                <a:spcPct val="115000"/>
              </a:lnSpc>
              <a:buClr>
                <a:schemeClr val="dk2"/>
              </a:buClr>
            </a:pPr>
            <a:r>
              <a:rPr lang="en-GB" dirty="0">
                <a:latin typeface="+mj-lt"/>
              </a:rPr>
              <a:t>Death and Personal Injury</a:t>
            </a:r>
          </a:p>
          <a:p>
            <a:pPr>
              <a:lnSpc>
                <a:spcPct val="115000"/>
              </a:lnSpc>
              <a:buClr>
                <a:schemeClr val="dk2"/>
              </a:buClr>
            </a:pPr>
            <a:r>
              <a:rPr lang="en-GB" dirty="0">
                <a:latin typeface="+mj-lt"/>
              </a:rPr>
              <a:t>Damage to Property – tangible and intangible</a:t>
            </a:r>
          </a:p>
          <a:p>
            <a:pPr>
              <a:lnSpc>
                <a:spcPct val="115000"/>
              </a:lnSpc>
              <a:buClr>
                <a:schemeClr val="dk2"/>
              </a:buClr>
            </a:pPr>
            <a:r>
              <a:rPr lang="en-GB" dirty="0">
                <a:latin typeface="+mj-lt"/>
              </a:rPr>
              <a:t>Financial Losses</a:t>
            </a:r>
          </a:p>
          <a:p>
            <a:pPr>
              <a:lnSpc>
                <a:spcPct val="115000"/>
              </a:lnSpc>
              <a:buClr>
                <a:schemeClr val="dk2"/>
              </a:buClr>
            </a:pPr>
            <a:r>
              <a:rPr lang="en-GB" dirty="0">
                <a:latin typeface="+mj-lt"/>
              </a:rPr>
              <a:t>Intellectual Property</a:t>
            </a:r>
          </a:p>
          <a:p>
            <a:pPr>
              <a:lnSpc>
                <a:spcPct val="115000"/>
              </a:lnSpc>
              <a:buClr>
                <a:schemeClr val="dk2"/>
              </a:buClr>
            </a:pPr>
            <a:r>
              <a:rPr lang="en-GB" dirty="0">
                <a:latin typeface="+mj-lt"/>
              </a:rPr>
              <a:t>Damage to reputation</a:t>
            </a:r>
          </a:p>
          <a:p>
            <a:pPr>
              <a:lnSpc>
                <a:spcPct val="115000"/>
              </a:lnSpc>
              <a:buClr>
                <a:schemeClr val="dk2"/>
              </a:buClr>
            </a:pPr>
            <a:r>
              <a:rPr lang="en-GB" dirty="0">
                <a:latin typeface="+mj-lt"/>
              </a:rPr>
              <a:t>Regulatory breach</a:t>
            </a:r>
          </a:p>
          <a:p>
            <a:pPr marL="152396" indent="0">
              <a:lnSpc>
                <a:spcPct val="115000"/>
              </a:lnSpc>
              <a:buClr>
                <a:schemeClr val="dk2"/>
              </a:buClr>
              <a:buNone/>
            </a:pPr>
            <a:endParaRPr dirty="0">
              <a:latin typeface="+mj-lt"/>
            </a:endParaRPr>
          </a:p>
        </p:txBody>
      </p:sp>
    </p:spTree>
    <p:extLst>
      <p:ext uri="{BB962C8B-B14F-4D97-AF65-F5344CB8AC3E}">
        <p14:creationId xmlns:p14="http://schemas.microsoft.com/office/powerpoint/2010/main" val="38605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6130" y="660400"/>
            <a:ext cx="10664827" cy="646331"/>
          </a:xfrm>
        </p:spPr>
        <p:txBody>
          <a:bodyPr/>
          <a:lstStyle/>
          <a:p>
            <a:r>
              <a:rPr lang="en-GB" sz="4000" strike="sngStrike" dirty="0">
                <a:latin typeface="+mj-lt"/>
              </a:rPr>
              <a:t>Eating </a:t>
            </a:r>
            <a:r>
              <a:rPr lang="en-GB" sz="4000" dirty="0">
                <a:latin typeface="+mj-lt"/>
              </a:rPr>
              <a:t> The Elephant in the </a:t>
            </a:r>
            <a:r>
              <a:rPr lang="en-GB" sz="4000" strike="sngStrike" dirty="0">
                <a:latin typeface="+mj-lt"/>
              </a:rPr>
              <a:t>room</a:t>
            </a:r>
            <a:r>
              <a:rPr lang="en-GB" sz="4000" dirty="0">
                <a:latin typeface="+mj-lt"/>
              </a:rPr>
              <a:t> Elevator Pitch</a:t>
            </a:r>
            <a:endParaRPr lang="fr-FR" sz="4000" dirty="0">
              <a:solidFill>
                <a:schemeClr val="tx1">
                  <a:lumMod val="50000"/>
                </a:schemeClr>
              </a:solidFill>
              <a:latin typeface="+mj-lt"/>
              <a:cs typeface="Segoe UI Light" panose="020B0502040204020203" pitchFamily="34" charset="0"/>
            </a:endParaRPr>
          </a:p>
        </p:txBody>
      </p:sp>
      <p:sp>
        <p:nvSpPr>
          <p:cNvPr id="2" name="Rectangle 1">
            <a:extLst>
              <a:ext uri="{FF2B5EF4-FFF2-40B4-BE49-F238E27FC236}">
                <a16:creationId xmlns:a16="http://schemas.microsoft.com/office/drawing/2014/main" id="{0B3B2274-D908-4246-98DF-7C87C23D6B96}"/>
              </a:ext>
            </a:extLst>
          </p:cNvPr>
          <p:cNvSpPr/>
          <p:nvPr/>
        </p:nvSpPr>
        <p:spPr>
          <a:xfrm>
            <a:off x="466130" y="1306731"/>
            <a:ext cx="10931972" cy="6617196"/>
          </a:xfrm>
          <a:prstGeom prst="rect">
            <a:avLst/>
          </a:prstGeom>
        </p:spPr>
        <p:txBody>
          <a:bodyPr wrap="square">
            <a:spAutoFit/>
          </a:bodyPr>
          <a:lstStyle/>
          <a:p>
            <a:pPr algn="just"/>
            <a:r>
              <a:rPr lang="en-GB" sz="2400" dirty="0"/>
              <a:t>"If an elevator was to fall and crash into the floor due to mechanical or civil engineering failure, our families and friends would expect that subsequently it would be possible to establish what had gone wrong, which standards and laws were broken, and who was accountable.</a:t>
            </a:r>
          </a:p>
          <a:p>
            <a:pPr algn="just"/>
            <a:endParaRPr lang="en-GB" sz="2400" dirty="0"/>
          </a:p>
          <a:p>
            <a:pPr algn="just"/>
            <a:r>
              <a:rPr lang="en-GB" sz="2400" dirty="0"/>
              <a:t>If the same accident were to happen as a result of problems in software controlling a fleet of elevators in a building, it is  extremely unlikely that we could establish what regulations applied, let alone who was accountable.</a:t>
            </a:r>
          </a:p>
          <a:p>
            <a:pPr algn="just"/>
            <a:endParaRPr lang="en-GB" sz="2400" dirty="0"/>
          </a:p>
          <a:p>
            <a:pPr algn="just"/>
            <a:r>
              <a:rPr lang="en-GB" sz="2400" dirty="0"/>
              <a:t>Almost all high-tech elevator pitches in recent decades have been built on immature software industry practices which are unregulated and provide no evidence to justify our trust. The Trustable Software project is working with engineering, legal, compliance and insurance communities to establish a broadly useful framework for evidence-based assessment of the risks associated with creation and use of critical software."</a:t>
            </a:r>
          </a:p>
          <a:p>
            <a:br>
              <a:rPr lang="en-GB" sz="3200" dirty="0"/>
            </a:br>
            <a:endParaRPr lang="en-GB" sz="3200" b="0" i="0" u="none" strike="noStrike" dirty="0">
              <a:solidFill>
                <a:srgbClr val="595959"/>
              </a:solidFill>
              <a:effectLst/>
              <a:latin typeface="+mj-lt"/>
            </a:endParaRPr>
          </a:p>
        </p:txBody>
      </p:sp>
    </p:spTree>
    <p:extLst>
      <p:ext uri="{BB962C8B-B14F-4D97-AF65-F5344CB8AC3E}">
        <p14:creationId xmlns:p14="http://schemas.microsoft.com/office/powerpoint/2010/main" val="68714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6130" y="660400"/>
            <a:ext cx="10664827" cy="646331"/>
          </a:xfrm>
        </p:spPr>
        <p:txBody>
          <a:bodyPr/>
          <a:lstStyle/>
          <a:p>
            <a:r>
              <a:rPr lang="fr-FR" sz="4000" dirty="0">
                <a:solidFill>
                  <a:schemeClr val="tx1">
                    <a:lumMod val="50000"/>
                  </a:schemeClr>
                </a:solidFill>
                <a:latin typeface="+mj-lt"/>
                <a:cs typeface="Segoe UI Light" panose="020B0502040204020203" pitchFamily="34" charset="0"/>
              </a:rPr>
              <a:t>2016  </a:t>
            </a:r>
            <a:r>
              <a:rPr lang="fr-FR" sz="4000" dirty="0" err="1">
                <a:solidFill>
                  <a:schemeClr val="tx1">
                    <a:lumMod val="50000"/>
                  </a:schemeClr>
                </a:solidFill>
                <a:latin typeface="+mj-lt"/>
                <a:cs typeface="Segoe UI Light" panose="020B0502040204020203" pitchFamily="34" charset="0"/>
              </a:rPr>
              <a:t>Response</a:t>
            </a:r>
            <a:r>
              <a:rPr lang="fr-FR" sz="4000" dirty="0">
                <a:solidFill>
                  <a:schemeClr val="tx1">
                    <a:lumMod val="50000"/>
                  </a:schemeClr>
                </a:solidFill>
                <a:latin typeface="+mj-lt"/>
                <a:cs typeface="Segoe UI Light" panose="020B0502040204020203" pitchFamily="34" charset="0"/>
              </a:rPr>
              <a:t>: Project set up</a:t>
            </a:r>
          </a:p>
        </p:txBody>
      </p:sp>
      <p:sp>
        <p:nvSpPr>
          <p:cNvPr id="2" name="Rectangle 1">
            <a:extLst>
              <a:ext uri="{FF2B5EF4-FFF2-40B4-BE49-F238E27FC236}">
                <a16:creationId xmlns:a16="http://schemas.microsoft.com/office/drawing/2014/main" id="{0B3B2274-D908-4246-98DF-7C87C23D6B96}"/>
              </a:ext>
            </a:extLst>
          </p:cNvPr>
          <p:cNvSpPr/>
          <p:nvPr/>
        </p:nvSpPr>
        <p:spPr>
          <a:xfrm>
            <a:off x="466130" y="1306731"/>
            <a:ext cx="10931972" cy="1077218"/>
          </a:xfrm>
          <a:prstGeom prst="rect">
            <a:avLst/>
          </a:prstGeom>
        </p:spPr>
        <p:txBody>
          <a:bodyPr wrap="square">
            <a:spAutoFit/>
          </a:bodyPr>
          <a:lstStyle/>
          <a:p>
            <a:br>
              <a:rPr lang="en-GB" sz="3200" dirty="0"/>
            </a:br>
            <a:endParaRPr lang="en-GB" sz="3200" b="0" i="0" u="none" strike="noStrike" dirty="0">
              <a:solidFill>
                <a:srgbClr val="595959"/>
              </a:solidFill>
              <a:effectLst/>
              <a:latin typeface="+mj-lt"/>
            </a:endParaRPr>
          </a:p>
        </p:txBody>
      </p:sp>
      <p:sp>
        <p:nvSpPr>
          <p:cNvPr id="3" name="Rectangle 2">
            <a:extLst>
              <a:ext uri="{FF2B5EF4-FFF2-40B4-BE49-F238E27FC236}">
                <a16:creationId xmlns:a16="http://schemas.microsoft.com/office/drawing/2014/main" id="{C09ECFB1-1BC8-6E46-959C-352A4B18CBE8}"/>
              </a:ext>
            </a:extLst>
          </p:cNvPr>
          <p:cNvSpPr/>
          <p:nvPr/>
        </p:nvSpPr>
        <p:spPr>
          <a:xfrm>
            <a:off x="466130" y="1488559"/>
            <a:ext cx="10931972" cy="4780796"/>
          </a:xfrm>
          <a:prstGeom prst="rect">
            <a:avLst/>
          </a:prstGeom>
        </p:spPr>
        <p:txBody>
          <a:bodyPr wrap="square">
            <a:spAutoFit/>
          </a:bodyPr>
          <a:lstStyle/>
          <a:p>
            <a:pPr>
              <a:spcAft>
                <a:spcPts val="1000"/>
              </a:spcAft>
            </a:pPr>
            <a:r>
              <a:rPr lang="en-GB" sz="3200" dirty="0">
                <a:solidFill>
                  <a:srgbClr val="000000"/>
                </a:solidFill>
                <a:latin typeface="+mj-lt"/>
              </a:rPr>
              <a:t>“We propose that software can be considered trustable if</a:t>
            </a:r>
            <a:endParaRPr lang="en-GB" sz="3200" dirty="0">
              <a:latin typeface="+mj-lt"/>
            </a:endParaRPr>
          </a:p>
          <a:p>
            <a:pPr fontAlgn="base">
              <a:buFont typeface="Arial" panose="020B0604020202020204" pitchFamily="34" charset="0"/>
              <a:buChar char="•"/>
            </a:pPr>
            <a:r>
              <a:rPr lang="en-GB" sz="3200" dirty="0">
                <a:solidFill>
                  <a:srgbClr val="000000"/>
                </a:solidFill>
                <a:latin typeface="+mj-lt"/>
              </a:rPr>
              <a:t>we know where it comes from</a:t>
            </a:r>
          </a:p>
          <a:p>
            <a:pPr fontAlgn="base">
              <a:buFont typeface="Arial" panose="020B0604020202020204" pitchFamily="34" charset="0"/>
              <a:buChar char="•"/>
            </a:pPr>
            <a:r>
              <a:rPr lang="en-GB" sz="3200" dirty="0">
                <a:solidFill>
                  <a:srgbClr val="000000"/>
                </a:solidFill>
                <a:latin typeface="+mj-lt"/>
              </a:rPr>
              <a:t>we know how to build it</a:t>
            </a:r>
          </a:p>
          <a:p>
            <a:pPr fontAlgn="base">
              <a:buFont typeface="Arial" panose="020B0604020202020204" pitchFamily="34" charset="0"/>
              <a:buChar char="•"/>
            </a:pPr>
            <a:r>
              <a:rPr lang="en-GB" sz="3200" dirty="0">
                <a:solidFill>
                  <a:srgbClr val="000000"/>
                </a:solidFill>
                <a:latin typeface="+mj-lt"/>
              </a:rPr>
              <a:t>we can reproduce it</a:t>
            </a:r>
          </a:p>
          <a:p>
            <a:pPr fontAlgn="base">
              <a:buFont typeface="Arial" panose="020B0604020202020204" pitchFamily="34" charset="0"/>
              <a:buChar char="•"/>
            </a:pPr>
            <a:r>
              <a:rPr lang="en-GB" sz="3200" dirty="0">
                <a:solidFill>
                  <a:srgbClr val="000000"/>
                </a:solidFill>
                <a:latin typeface="+mj-lt"/>
              </a:rPr>
              <a:t>we know what it does</a:t>
            </a:r>
          </a:p>
          <a:p>
            <a:pPr fontAlgn="base">
              <a:buFont typeface="Arial" panose="020B0604020202020204" pitchFamily="34" charset="0"/>
              <a:buChar char="•"/>
            </a:pPr>
            <a:r>
              <a:rPr lang="en-GB" sz="3200" dirty="0">
                <a:solidFill>
                  <a:srgbClr val="000000"/>
                </a:solidFill>
                <a:latin typeface="+mj-lt"/>
              </a:rPr>
              <a:t>it does what it is supposed to do</a:t>
            </a:r>
          </a:p>
          <a:p>
            <a:pPr fontAlgn="base">
              <a:spcAft>
                <a:spcPts val="1000"/>
              </a:spcAft>
              <a:buFont typeface="Arial" panose="020B0604020202020204" pitchFamily="34" charset="0"/>
              <a:buChar char="•"/>
            </a:pPr>
            <a:r>
              <a:rPr lang="en-GB" sz="3200" dirty="0">
                <a:solidFill>
                  <a:srgbClr val="000000"/>
                </a:solidFill>
                <a:latin typeface="+mj-lt"/>
              </a:rPr>
              <a:t>we can update it and be confident it will not break or regress</a:t>
            </a:r>
          </a:p>
          <a:p>
            <a:pPr fontAlgn="base">
              <a:spcAft>
                <a:spcPts val="1000"/>
              </a:spcAft>
              <a:buFont typeface="Arial" panose="020B0604020202020204" pitchFamily="34" charset="0"/>
              <a:buChar char="•"/>
            </a:pPr>
            <a:r>
              <a:rPr lang="en-GB" sz="3200" dirty="0">
                <a:solidFill>
                  <a:srgbClr val="000000"/>
                </a:solidFill>
                <a:latin typeface="+mj-lt"/>
              </a:rPr>
              <a:t>we have some confidence that it won't harm our communities and our children”</a:t>
            </a:r>
          </a:p>
        </p:txBody>
      </p:sp>
    </p:spTree>
    <p:extLst>
      <p:ext uri="{BB962C8B-B14F-4D97-AF65-F5344CB8AC3E}">
        <p14:creationId xmlns:p14="http://schemas.microsoft.com/office/powerpoint/2010/main" val="229940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89200" y="3737233"/>
            <a:ext cx="7213600" cy="757130"/>
          </a:xfrm>
          <a:prstGeom prst="rect">
            <a:avLst/>
          </a:prstGeom>
          <a:noFill/>
        </p:spPr>
        <p:txBody>
          <a:bodyPr wrap="square" lIns="0" rtlCol="0">
            <a:spAutoFit/>
          </a:bodyPr>
          <a:lstStyle/>
          <a:p>
            <a:pPr algn="ctr">
              <a:lnSpc>
                <a:spcPct val="120000"/>
              </a:lnSpc>
            </a:pPr>
            <a:r>
              <a:rPr lang="fr-FR" sz="3600" spc="600" dirty="0">
                <a:latin typeface="Helvetica Neue" charset="0"/>
                <a:ea typeface="Helvetica Neue" charset="0"/>
                <a:cs typeface="Helvetica Neue" charset="0"/>
              </a:rPr>
              <a:t>COMPANY NAME</a:t>
            </a:r>
          </a:p>
        </p:txBody>
      </p:sp>
      <p:pic>
        <p:nvPicPr>
          <p:cNvPr id="2" name="Picture 1">
            <a:extLst>
              <a:ext uri="{FF2B5EF4-FFF2-40B4-BE49-F238E27FC236}">
                <a16:creationId xmlns:a16="http://schemas.microsoft.com/office/drawing/2014/main" id="{C2B41798-5E02-104B-A53A-5386CD8364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96583"/>
            <a:ext cx="12192000" cy="2064833"/>
          </a:xfrm>
          <a:prstGeom prst="rect">
            <a:avLst/>
          </a:prstGeom>
        </p:spPr>
      </p:pic>
      <p:sp>
        <p:nvSpPr>
          <p:cNvPr id="3" name="TextBox 2">
            <a:extLst>
              <a:ext uri="{FF2B5EF4-FFF2-40B4-BE49-F238E27FC236}">
                <a16:creationId xmlns:a16="http://schemas.microsoft.com/office/drawing/2014/main" id="{FF7B887D-0E65-F642-839C-2334CFEF9083}"/>
              </a:ext>
            </a:extLst>
          </p:cNvPr>
          <p:cNvSpPr txBox="1"/>
          <p:nvPr/>
        </p:nvSpPr>
        <p:spPr>
          <a:xfrm>
            <a:off x="1275906" y="4784651"/>
            <a:ext cx="10916093" cy="646331"/>
          </a:xfrm>
          <a:prstGeom prst="rect">
            <a:avLst/>
          </a:prstGeom>
          <a:noFill/>
        </p:spPr>
        <p:txBody>
          <a:bodyPr wrap="square" lIns="0" rtlCol="0" anchor="t">
            <a:spAutoFit/>
          </a:bodyPr>
          <a:lstStyle/>
          <a:p>
            <a:pPr>
              <a:lnSpc>
                <a:spcPct val="90000"/>
              </a:lnSpc>
            </a:pPr>
            <a:r>
              <a:rPr lang="en-US" sz="4000" dirty="0">
                <a:latin typeface="+mj-lt"/>
                <a:ea typeface="Helvetica Neue Thin" charset="0"/>
                <a:cs typeface="Helvetica Neue Thin" charset="0"/>
              </a:rPr>
              <a:t>The Trustable Software Project 2019</a:t>
            </a:r>
          </a:p>
        </p:txBody>
      </p:sp>
    </p:spTree>
    <p:extLst>
      <p:ext uri="{BB962C8B-B14F-4D97-AF65-F5344CB8AC3E}">
        <p14:creationId xmlns:p14="http://schemas.microsoft.com/office/powerpoint/2010/main" val="9250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0"/>
          <p:cNvSpPr/>
          <p:nvPr/>
        </p:nvSpPr>
        <p:spPr>
          <a:xfrm>
            <a:off x="2695085" y="2414032"/>
            <a:ext cx="6801829" cy="1032996"/>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 name="Google Shape;277;p30"/>
          <p:cNvSpPr/>
          <p:nvPr/>
        </p:nvSpPr>
        <p:spPr>
          <a:xfrm>
            <a:off x="7599472" y="4443968"/>
            <a:ext cx="1856800" cy="11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lang="en-GB" sz="2400" dirty="0"/>
          </a:p>
          <a:p>
            <a:pPr algn="ctr"/>
            <a:r>
              <a:rPr lang="en-GB" sz="2400" dirty="0"/>
              <a:t>Corporate Sponsors</a:t>
            </a:r>
          </a:p>
          <a:p>
            <a:pPr algn="ctr"/>
            <a:endParaRPr sz="2400" dirty="0"/>
          </a:p>
        </p:txBody>
      </p:sp>
      <p:sp>
        <p:nvSpPr>
          <p:cNvPr id="283" name="Google Shape;283;p30"/>
          <p:cNvSpPr/>
          <p:nvPr/>
        </p:nvSpPr>
        <p:spPr>
          <a:xfrm>
            <a:off x="2654442" y="4443968"/>
            <a:ext cx="2161309" cy="11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2400" dirty="0"/>
              <a:t>Community of Contributors</a:t>
            </a:r>
            <a:endParaRPr sz="2400" dirty="0"/>
          </a:p>
        </p:txBody>
      </p:sp>
      <p:sp>
        <p:nvSpPr>
          <p:cNvPr id="284" name="Google Shape;284;p30"/>
          <p:cNvSpPr/>
          <p:nvPr/>
        </p:nvSpPr>
        <p:spPr>
          <a:xfrm>
            <a:off x="4987636" y="4443968"/>
            <a:ext cx="2161309" cy="11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(Advisory) Board</a:t>
            </a:r>
            <a:endParaRPr sz="2400" dirty="0"/>
          </a:p>
        </p:txBody>
      </p:sp>
      <p:sp>
        <p:nvSpPr>
          <p:cNvPr id="286" name="Google Shape;286;p30"/>
          <p:cNvSpPr txBox="1"/>
          <p:nvPr/>
        </p:nvSpPr>
        <p:spPr>
          <a:xfrm>
            <a:off x="3265714" y="2675777"/>
            <a:ext cx="5431716" cy="471460"/>
          </a:xfrm>
          <a:prstGeom prst="rect">
            <a:avLst/>
          </a:prstGeom>
          <a:noFill/>
          <a:ln>
            <a:noFill/>
          </a:ln>
        </p:spPr>
        <p:txBody>
          <a:bodyPr spcFirstLastPara="1" wrap="square" lIns="121900" tIns="121900" rIns="121900" bIns="121900" anchor="t" anchorCtr="0">
            <a:noAutofit/>
          </a:bodyPr>
          <a:lstStyle/>
          <a:p>
            <a:r>
              <a:rPr lang="en" sz="2400" dirty="0"/>
              <a:t>Trustable Software Ltd, not for profit </a:t>
            </a:r>
            <a:endParaRPr sz="2400" dirty="0"/>
          </a:p>
        </p:txBody>
      </p:sp>
      <p:cxnSp>
        <p:nvCxnSpPr>
          <p:cNvPr id="3" name="Straight Arrow Connector 2">
            <a:extLst>
              <a:ext uri="{FF2B5EF4-FFF2-40B4-BE49-F238E27FC236}">
                <a16:creationId xmlns:a16="http://schemas.microsoft.com/office/drawing/2014/main" id="{8F4C9003-7BA9-2544-ACF0-BDE44C0F1B35}"/>
              </a:ext>
            </a:extLst>
          </p:cNvPr>
          <p:cNvCxnSpPr>
            <a:cxnSpLocks/>
            <a:stCxn id="283" idx="0"/>
          </p:cNvCxnSpPr>
          <p:nvPr/>
        </p:nvCxnSpPr>
        <p:spPr>
          <a:xfrm flipH="1" flipV="1">
            <a:off x="3731419" y="3456436"/>
            <a:ext cx="3678" cy="987532"/>
          </a:xfrm>
          <a:prstGeom prst="straightConnector1">
            <a:avLst/>
          </a:prstGeom>
          <a:ln>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69E9EF6-E7CA-D743-B94D-6F36197BAB92}"/>
              </a:ext>
            </a:extLst>
          </p:cNvPr>
          <p:cNvCxnSpPr>
            <a:cxnSpLocks/>
            <a:stCxn id="284" idx="0"/>
          </p:cNvCxnSpPr>
          <p:nvPr/>
        </p:nvCxnSpPr>
        <p:spPr>
          <a:xfrm flipH="1" flipV="1">
            <a:off x="6055359" y="3456436"/>
            <a:ext cx="12932" cy="987532"/>
          </a:xfrm>
          <a:prstGeom prst="straightConnector1">
            <a:avLst/>
          </a:prstGeom>
          <a:ln>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71AF6E0-4C59-9344-A607-BFC045EF818C}"/>
              </a:ext>
            </a:extLst>
          </p:cNvPr>
          <p:cNvCxnSpPr>
            <a:cxnSpLocks/>
            <a:stCxn id="277" idx="0"/>
          </p:cNvCxnSpPr>
          <p:nvPr/>
        </p:nvCxnSpPr>
        <p:spPr>
          <a:xfrm flipV="1">
            <a:off x="8527872" y="3392158"/>
            <a:ext cx="0" cy="1051810"/>
          </a:xfrm>
          <a:prstGeom prst="straightConnector1">
            <a:avLst/>
          </a:prstGeom>
          <a:ln>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038004-4D17-2446-815F-042558B3295C}"/>
              </a:ext>
            </a:extLst>
          </p:cNvPr>
          <p:cNvSpPr txBox="1"/>
          <p:nvPr/>
        </p:nvSpPr>
        <p:spPr>
          <a:xfrm>
            <a:off x="849086" y="718456"/>
            <a:ext cx="4833257" cy="646331"/>
          </a:xfrm>
          <a:prstGeom prst="rect">
            <a:avLst/>
          </a:prstGeom>
          <a:noFill/>
        </p:spPr>
        <p:txBody>
          <a:bodyPr wrap="square" lIns="0" rtlCol="0" anchor="t">
            <a:spAutoFit/>
          </a:bodyPr>
          <a:lstStyle/>
          <a:p>
            <a:pPr>
              <a:lnSpc>
                <a:spcPct val="90000"/>
              </a:lnSpc>
            </a:pPr>
            <a:r>
              <a:rPr lang="en-US" sz="4000" dirty="0">
                <a:latin typeface="+mj-lt"/>
                <a:ea typeface="Helvetica Neue Thin" charset="0"/>
                <a:cs typeface="Helvetica Neue Thin" charset="0"/>
              </a:rPr>
              <a:t>UK not for profit entity</a:t>
            </a:r>
          </a:p>
        </p:txBody>
      </p:sp>
    </p:spTree>
    <p:extLst>
      <p:ext uri="{BB962C8B-B14F-4D97-AF65-F5344CB8AC3E}">
        <p14:creationId xmlns:p14="http://schemas.microsoft.com/office/powerpoint/2010/main" val="171163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9" name="TextBox 98"/>
          <p:cNvSpPr txBox="1"/>
          <p:nvPr/>
        </p:nvSpPr>
        <p:spPr>
          <a:xfrm>
            <a:off x="534120" y="5941911"/>
            <a:ext cx="1929596" cy="400110"/>
          </a:xfrm>
          <a:prstGeom prst="rect">
            <a:avLst/>
          </a:prstGeom>
          <a:noFill/>
        </p:spPr>
        <p:txBody>
          <a:bodyPr wrap="square" lIns="0" rtlCol="0" anchor="t">
            <a:spAutoFit/>
          </a:bodyPr>
          <a:lstStyle/>
          <a:p>
            <a:pPr algn="ctr"/>
            <a:r>
              <a:rPr lang="fr-FR" sz="2000" dirty="0">
                <a:latin typeface="Helvetica Neue Thin" charset="0"/>
                <a:ea typeface="Helvetica Neue Thin" charset="0"/>
                <a:cs typeface="Helvetica Neue Thin" charset="0"/>
              </a:rPr>
              <a:t>Luis Villa</a:t>
            </a:r>
          </a:p>
        </p:txBody>
      </p:sp>
      <p:grpSp>
        <p:nvGrpSpPr>
          <p:cNvPr id="2" name="Group 1"/>
          <p:cNvGrpSpPr/>
          <p:nvPr/>
        </p:nvGrpSpPr>
        <p:grpSpPr>
          <a:xfrm>
            <a:off x="3231752" y="1901028"/>
            <a:ext cx="944566" cy="944566"/>
            <a:chOff x="3173014" y="2956717"/>
            <a:chExt cx="944566" cy="944566"/>
          </a:xfrm>
        </p:grpSpPr>
        <p:sp>
          <p:nvSpPr>
            <p:cNvPr id="19" name="Oval 18"/>
            <p:cNvSpPr/>
            <p:nvPr/>
          </p:nvSpPr>
          <p:spPr>
            <a:xfrm>
              <a:off x="3290491" y="3074194"/>
              <a:ext cx="709612" cy="709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sp>
          <p:nvSpPr>
            <p:cNvPr id="23" name="Oval 22"/>
            <p:cNvSpPr/>
            <p:nvPr/>
          </p:nvSpPr>
          <p:spPr>
            <a:xfrm>
              <a:off x="3173014" y="2956717"/>
              <a:ext cx="944566" cy="944566"/>
            </a:xfrm>
            <a:prstGeom prst="ellipse">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Helvetica Neue" panose="02000403000000020004" pitchFamily="50" charset="0"/>
                  <a:cs typeface="Segoe UI" panose="020B0502040204020203" pitchFamily="34" charset="0"/>
                </a:rPr>
                <a:t>2</a:t>
              </a:r>
            </a:p>
          </p:txBody>
        </p:sp>
      </p:grpSp>
      <p:grpSp>
        <p:nvGrpSpPr>
          <p:cNvPr id="28" name="Group 27"/>
          <p:cNvGrpSpPr/>
          <p:nvPr/>
        </p:nvGrpSpPr>
        <p:grpSpPr>
          <a:xfrm>
            <a:off x="5676106" y="1933685"/>
            <a:ext cx="944566" cy="944566"/>
            <a:chOff x="3173014" y="2956717"/>
            <a:chExt cx="944566" cy="944566"/>
          </a:xfrm>
        </p:grpSpPr>
        <p:sp>
          <p:nvSpPr>
            <p:cNvPr id="29" name="Oval 28"/>
            <p:cNvSpPr/>
            <p:nvPr/>
          </p:nvSpPr>
          <p:spPr>
            <a:xfrm>
              <a:off x="3290491" y="3074194"/>
              <a:ext cx="709612" cy="709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sp>
          <p:nvSpPr>
            <p:cNvPr id="30" name="Oval 29"/>
            <p:cNvSpPr/>
            <p:nvPr/>
          </p:nvSpPr>
          <p:spPr>
            <a:xfrm>
              <a:off x="3173014" y="2956717"/>
              <a:ext cx="944566" cy="944566"/>
            </a:xfrm>
            <a:prstGeom prst="ellipse">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Helvetica Neue" panose="02000403000000020004" pitchFamily="50" charset="0"/>
                  <a:cs typeface="Segoe UI" panose="020B0502040204020203" pitchFamily="34" charset="0"/>
                </a:rPr>
                <a:t>3</a:t>
              </a:r>
            </a:p>
          </p:txBody>
        </p:sp>
      </p:grpSp>
      <p:grpSp>
        <p:nvGrpSpPr>
          <p:cNvPr id="31" name="Group 30"/>
          <p:cNvGrpSpPr/>
          <p:nvPr/>
        </p:nvGrpSpPr>
        <p:grpSpPr>
          <a:xfrm>
            <a:off x="8057754" y="1901028"/>
            <a:ext cx="944566" cy="944566"/>
            <a:chOff x="3173014" y="2956717"/>
            <a:chExt cx="944566" cy="944566"/>
          </a:xfrm>
        </p:grpSpPr>
        <p:sp>
          <p:nvSpPr>
            <p:cNvPr id="32" name="Oval 31"/>
            <p:cNvSpPr/>
            <p:nvPr/>
          </p:nvSpPr>
          <p:spPr>
            <a:xfrm>
              <a:off x="3290491" y="3074194"/>
              <a:ext cx="709612" cy="709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sp>
          <p:nvSpPr>
            <p:cNvPr id="33" name="Oval 32"/>
            <p:cNvSpPr/>
            <p:nvPr/>
          </p:nvSpPr>
          <p:spPr>
            <a:xfrm>
              <a:off x="3173014" y="2956717"/>
              <a:ext cx="944566" cy="944566"/>
            </a:xfrm>
            <a:prstGeom prst="ellipse">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Helvetica Neue" panose="02000403000000020004" pitchFamily="50" charset="0"/>
                  <a:cs typeface="Segoe UI" panose="020B0502040204020203" pitchFamily="34" charset="0"/>
                </a:rPr>
                <a:t>4</a:t>
              </a:r>
            </a:p>
          </p:txBody>
        </p:sp>
      </p:grpSp>
      <p:grpSp>
        <p:nvGrpSpPr>
          <p:cNvPr id="34" name="Group 33"/>
          <p:cNvGrpSpPr/>
          <p:nvPr/>
        </p:nvGrpSpPr>
        <p:grpSpPr>
          <a:xfrm>
            <a:off x="10329940" y="1901028"/>
            <a:ext cx="944566" cy="944566"/>
            <a:chOff x="3173014" y="2956717"/>
            <a:chExt cx="944566" cy="944566"/>
          </a:xfrm>
        </p:grpSpPr>
        <p:sp>
          <p:nvSpPr>
            <p:cNvPr id="35" name="Oval 34"/>
            <p:cNvSpPr/>
            <p:nvPr/>
          </p:nvSpPr>
          <p:spPr>
            <a:xfrm>
              <a:off x="3290491" y="3074194"/>
              <a:ext cx="709612" cy="709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Neue-UltraLight" panose="02000206000000020004" pitchFamily="50"/>
              </a:endParaRPr>
            </a:p>
          </p:txBody>
        </p:sp>
        <p:sp>
          <p:nvSpPr>
            <p:cNvPr id="36" name="Oval 35"/>
            <p:cNvSpPr/>
            <p:nvPr/>
          </p:nvSpPr>
          <p:spPr>
            <a:xfrm>
              <a:off x="3173014" y="2956717"/>
              <a:ext cx="944566" cy="944566"/>
            </a:xfrm>
            <a:prstGeom prst="ellipse">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Helvetica Neue" panose="02000403000000020004" pitchFamily="50" charset="0"/>
                  <a:cs typeface="Segoe UI" panose="020B0502040204020203" pitchFamily="34" charset="0"/>
                </a:rPr>
                <a:t>5</a:t>
              </a:r>
            </a:p>
          </p:txBody>
        </p:sp>
      </p:grpSp>
      <p:sp>
        <p:nvSpPr>
          <p:cNvPr id="42" name="TextBox 41"/>
          <p:cNvSpPr txBox="1"/>
          <p:nvPr/>
        </p:nvSpPr>
        <p:spPr>
          <a:xfrm>
            <a:off x="2628319" y="3317876"/>
            <a:ext cx="1929597" cy="400110"/>
          </a:xfrm>
          <a:prstGeom prst="rect">
            <a:avLst/>
          </a:prstGeom>
          <a:noFill/>
        </p:spPr>
        <p:txBody>
          <a:bodyPr wrap="square" lIns="0" rtlCol="0" anchor="t">
            <a:spAutoFit/>
          </a:bodyPr>
          <a:lstStyle/>
          <a:p>
            <a:pPr algn="ctr"/>
            <a:r>
              <a:rPr lang="fr-FR" sz="2000" dirty="0">
                <a:latin typeface="Helvetica Neue Thin" charset="0"/>
                <a:ea typeface="Helvetica Neue Thin" charset="0"/>
                <a:cs typeface="Helvetica Neue Thin" charset="0"/>
              </a:rPr>
              <a:t> Andrew Katz </a:t>
            </a:r>
          </a:p>
        </p:txBody>
      </p:sp>
      <p:sp>
        <p:nvSpPr>
          <p:cNvPr id="43" name="TextBox 42"/>
          <p:cNvSpPr txBox="1"/>
          <p:nvPr/>
        </p:nvSpPr>
        <p:spPr>
          <a:xfrm>
            <a:off x="5321300" y="3383189"/>
            <a:ext cx="1749779" cy="400110"/>
          </a:xfrm>
          <a:prstGeom prst="rect">
            <a:avLst/>
          </a:prstGeom>
          <a:noFill/>
        </p:spPr>
        <p:txBody>
          <a:bodyPr wrap="square" lIns="0" rtlCol="0" anchor="t">
            <a:spAutoFit/>
          </a:bodyPr>
          <a:lstStyle/>
          <a:p>
            <a:r>
              <a:rPr lang="fr-FR" sz="2000" dirty="0">
                <a:latin typeface="Helvetica Neue Thin" charset="0"/>
                <a:ea typeface="Helvetica Neue Thin" charset="0"/>
                <a:cs typeface="Helvetica Neue Thin" charset="0"/>
              </a:rPr>
              <a:t>Carlo Piana</a:t>
            </a:r>
          </a:p>
        </p:txBody>
      </p:sp>
      <p:sp>
        <p:nvSpPr>
          <p:cNvPr id="44" name="TextBox 43"/>
          <p:cNvSpPr txBox="1"/>
          <p:nvPr/>
        </p:nvSpPr>
        <p:spPr>
          <a:xfrm>
            <a:off x="7412249" y="3317876"/>
            <a:ext cx="2151432" cy="400110"/>
          </a:xfrm>
          <a:prstGeom prst="rect">
            <a:avLst/>
          </a:prstGeom>
          <a:noFill/>
        </p:spPr>
        <p:txBody>
          <a:bodyPr wrap="square" lIns="0" rtlCol="0" anchor="t">
            <a:spAutoFit/>
          </a:bodyPr>
          <a:lstStyle/>
          <a:p>
            <a:r>
              <a:rPr lang="fr-FR" sz="2000" dirty="0">
                <a:latin typeface="Helvetica Neue Thin" charset="0"/>
                <a:ea typeface="Helvetica Neue Thin" charset="0"/>
                <a:cs typeface="Helvetica Neue Thin" charset="0"/>
              </a:rPr>
              <a:t>     </a:t>
            </a:r>
            <a:r>
              <a:rPr lang="fr-FR" sz="2000" dirty="0" err="1">
                <a:latin typeface="Helvetica Neue Thin" charset="0"/>
                <a:ea typeface="Helvetica Neue Thin" charset="0"/>
                <a:cs typeface="Helvetica Neue Thin" charset="0"/>
              </a:rPr>
              <a:t>Jaclyn</a:t>
            </a:r>
            <a:r>
              <a:rPr lang="fr-FR" sz="2000" dirty="0">
                <a:latin typeface="Helvetica Neue Thin" charset="0"/>
                <a:ea typeface="Helvetica Neue Thin" charset="0"/>
                <a:cs typeface="Helvetica Neue Thin" charset="0"/>
              </a:rPr>
              <a:t> </a:t>
            </a:r>
            <a:r>
              <a:rPr lang="fr-FR" sz="2000" dirty="0" err="1">
                <a:latin typeface="Helvetica Neue Thin" charset="0"/>
                <a:ea typeface="Helvetica Neue Thin" charset="0"/>
                <a:cs typeface="Helvetica Neue Thin" charset="0"/>
              </a:rPr>
              <a:t>Tsai</a:t>
            </a:r>
            <a:endParaRPr lang="fr-FR" sz="2000" dirty="0">
              <a:latin typeface="Helvetica Neue Thin" charset="0"/>
              <a:ea typeface="Helvetica Neue Thin" charset="0"/>
              <a:cs typeface="Helvetica Neue Thin" charset="0"/>
            </a:endParaRPr>
          </a:p>
        </p:txBody>
      </p:sp>
      <p:sp>
        <p:nvSpPr>
          <p:cNvPr id="45" name="TextBox 44"/>
          <p:cNvSpPr txBox="1"/>
          <p:nvPr/>
        </p:nvSpPr>
        <p:spPr>
          <a:xfrm>
            <a:off x="9654365" y="3317876"/>
            <a:ext cx="2333936" cy="400110"/>
          </a:xfrm>
          <a:prstGeom prst="rect">
            <a:avLst/>
          </a:prstGeom>
          <a:noFill/>
        </p:spPr>
        <p:txBody>
          <a:bodyPr wrap="square" lIns="0" rtlCol="0" anchor="t">
            <a:spAutoFit/>
          </a:bodyPr>
          <a:lstStyle/>
          <a:p>
            <a:r>
              <a:rPr lang="fr-FR" sz="2000" dirty="0" err="1">
                <a:latin typeface="Helvetica Neue Thin" charset="0"/>
                <a:ea typeface="Helvetica Neue Thin" charset="0"/>
                <a:cs typeface="Helvetica Neue Thin" charset="0"/>
              </a:rPr>
              <a:t>Jilayne</a:t>
            </a:r>
            <a:r>
              <a:rPr lang="fr-FR" sz="2000" dirty="0">
                <a:latin typeface="Helvetica Neue Thin" charset="0"/>
                <a:ea typeface="Helvetica Neue Thin" charset="0"/>
                <a:cs typeface="Helvetica Neue Thin" charset="0"/>
              </a:rPr>
              <a:t> </a:t>
            </a:r>
            <a:r>
              <a:rPr lang="fr-FR" sz="2000" dirty="0" err="1">
                <a:latin typeface="Helvetica Neue Thin" charset="0"/>
                <a:ea typeface="Helvetica Neue Thin" charset="0"/>
                <a:cs typeface="Helvetica Neue Thin" charset="0"/>
              </a:rPr>
              <a:t>Lovejoy</a:t>
            </a:r>
            <a:endParaRPr lang="fr-FR" sz="2000" dirty="0">
              <a:latin typeface="Helvetica Neue Thin" charset="0"/>
              <a:ea typeface="Helvetica Neue Thin" charset="0"/>
              <a:cs typeface="Helvetica Neue Thin" charset="0"/>
            </a:endParaRPr>
          </a:p>
        </p:txBody>
      </p:sp>
      <p:cxnSp>
        <p:nvCxnSpPr>
          <p:cNvPr id="14" name="Straight Connector 13"/>
          <p:cNvCxnSpPr>
            <a:cxnSpLocks/>
            <a:stCxn id="27" idx="6"/>
            <a:endCxn id="23" idx="2"/>
          </p:cNvCxnSpPr>
          <p:nvPr/>
        </p:nvCxnSpPr>
        <p:spPr>
          <a:xfrm>
            <a:off x="1794670" y="2373311"/>
            <a:ext cx="1437082"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6317" y="2438625"/>
            <a:ext cx="1447399"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688549" y="2373311"/>
            <a:ext cx="1447399"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002320" y="2373311"/>
            <a:ext cx="1447399"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839788" y="660400"/>
            <a:ext cx="4481512" cy="646331"/>
          </a:xfrm>
        </p:spPr>
        <p:txBody>
          <a:bodyPr/>
          <a:lstStyle/>
          <a:p>
            <a:r>
              <a:rPr lang="fr-FR" sz="4000" dirty="0" err="1">
                <a:solidFill>
                  <a:schemeClr val="tx1">
                    <a:lumMod val="50000"/>
                  </a:schemeClr>
                </a:solidFill>
                <a:latin typeface="+mj-lt"/>
                <a:cs typeface="Segoe UI Light" panose="020B0502040204020203" pitchFamily="34" charset="0"/>
              </a:rPr>
              <a:t>Advisory</a:t>
            </a:r>
            <a:r>
              <a:rPr lang="fr-FR" sz="4000" dirty="0">
                <a:solidFill>
                  <a:schemeClr val="tx1">
                    <a:lumMod val="50000"/>
                  </a:schemeClr>
                </a:solidFill>
                <a:latin typeface="+mj-lt"/>
                <a:cs typeface="Segoe UI Light" panose="020B0502040204020203" pitchFamily="34" charset="0"/>
              </a:rPr>
              <a:t> </a:t>
            </a:r>
            <a:r>
              <a:rPr lang="fr-FR" sz="4000" dirty="0" err="1">
                <a:solidFill>
                  <a:schemeClr val="tx1">
                    <a:lumMod val="50000"/>
                  </a:schemeClr>
                </a:solidFill>
                <a:latin typeface="+mj-lt"/>
                <a:cs typeface="Segoe UI Light" panose="020B0502040204020203" pitchFamily="34" charset="0"/>
              </a:rPr>
              <a:t>Board</a:t>
            </a:r>
            <a:endParaRPr lang="fr-FR" sz="4000" dirty="0">
              <a:solidFill>
                <a:schemeClr val="tx1">
                  <a:lumMod val="50000"/>
                </a:schemeClr>
              </a:solidFill>
              <a:latin typeface="+mj-lt"/>
              <a:cs typeface="Segoe UI Light" panose="020B0502040204020203" pitchFamily="34" charset="0"/>
            </a:endParaRPr>
          </a:p>
        </p:txBody>
      </p:sp>
      <p:cxnSp>
        <p:nvCxnSpPr>
          <p:cNvPr id="53" name="Straight Connector 52">
            <a:extLst>
              <a:ext uri="{FF2B5EF4-FFF2-40B4-BE49-F238E27FC236}">
                <a16:creationId xmlns:a16="http://schemas.microsoft.com/office/drawing/2014/main" id="{34AF23B4-EE8F-A14E-9F9A-3F6D152BC5AE}"/>
              </a:ext>
            </a:extLst>
          </p:cNvPr>
          <p:cNvCxnSpPr/>
          <p:nvPr/>
        </p:nvCxnSpPr>
        <p:spPr>
          <a:xfrm>
            <a:off x="2829234" y="5100812"/>
            <a:ext cx="1437082"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52AA70-A2BA-934B-B7FF-DAB2E8B81589}"/>
              </a:ext>
            </a:extLst>
          </p:cNvPr>
          <p:cNvCxnSpPr/>
          <p:nvPr/>
        </p:nvCxnSpPr>
        <p:spPr>
          <a:xfrm>
            <a:off x="5377459" y="5100812"/>
            <a:ext cx="1437082"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42BD03C-0936-BB47-B57B-363D3F051935}"/>
              </a:ext>
            </a:extLst>
          </p:cNvPr>
          <p:cNvSpPr txBox="1"/>
          <p:nvPr/>
        </p:nvSpPr>
        <p:spPr>
          <a:xfrm>
            <a:off x="701538" y="3367055"/>
            <a:ext cx="3088151" cy="400110"/>
          </a:xfrm>
          <a:prstGeom prst="rect">
            <a:avLst/>
          </a:prstGeom>
          <a:noFill/>
        </p:spPr>
        <p:txBody>
          <a:bodyPr wrap="square" lIns="0" rtlCol="0" anchor="t">
            <a:spAutoFit/>
          </a:bodyPr>
          <a:lstStyle/>
          <a:p>
            <a:r>
              <a:rPr lang="fr-FR" sz="2000" dirty="0">
                <a:latin typeface="Helvetica Neue Thin" charset="0"/>
                <a:ea typeface="Helvetica Neue Thin" charset="0"/>
                <a:cs typeface="Helvetica Neue Thin" charset="0"/>
              </a:rPr>
              <a:t>Allison Randal</a:t>
            </a:r>
          </a:p>
        </p:txBody>
      </p:sp>
      <p:sp>
        <p:nvSpPr>
          <p:cNvPr id="68" name="TextBox 67">
            <a:extLst>
              <a:ext uri="{FF2B5EF4-FFF2-40B4-BE49-F238E27FC236}">
                <a16:creationId xmlns:a16="http://schemas.microsoft.com/office/drawing/2014/main" id="{B5781841-AFC5-8142-88F6-05831C0EA0B5}"/>
              </a:ext>
            </a:extLst>
          </p:cNvPr>
          <p:cNvSpPr txBox="1"/>
          <p:nvPr/>
        </p:nvSpPr>
        <p:spPr>
          <a:xfrm rot="10800000" flipV="1">
            <a:off x="2970419" y="6029782"/>
            <a:ext cx="1929597" cy="400110"/>
          </a:xfrm>
          <a:prstGeom prst="rect">
            <a:avLst/>
          </a:prstGeom>
          <a:noFill/>
        </p:spPr>
        <p:txBody>
          <a:bodyPr wrap="square" lIns="0" rtlCol="0" anchor="t">
            <a:spAutoFit/>
          </a:bodyPr>
          <a:lstStyle/>
          <a:p>
            <a:r>
              <a:rPr lang="fr-FR" sz="2000" dirty="0">
                <a:latin typeface="Helvetica Neue Thin" charset="0"/>
                <a:ea typeface="Helvetica Neue Thin" charset="0"/>
                <a:cs typeface="Helvetica Neue Thin" charset="0"/>
              </a:rPr>
              <a:t>Malcolm Bain</a:t>
            </a:r>
          </a:p>
        </p:txBody>
      </p:sp>
      <p:sp>
        <p:nvSpPr>
          <p:cNvPr id="69" name="TextBox 68">
            <a:extLst>
              <a:ext uri="{FF2B5EF4-FFF2-40B4-BE49-F238E27FC236}">
                <a16:creationId xmlns:a16="http://schemas.microsoft.com/office/drawing/2014/main" id="{B7F40E12-8B5D-2649-979B-CB5D02A42512}"/>
              </a:ext>
            </a:extLst>
          </p:cNvPr>
          <p:cNvSpPr txBox="1"/>
          <p:nvPr/>
        </p:nvSpPr>
        <p:spPr>
          <a:xfrm rot="10800000" flipH="1" flipV="1">
            <a:off x="5190492" y="6046061"/>
            <a:ext cx="4172274" cy="400110"/>
          </a:xfrm>
          <a:prstGeom prst="rect">
            <a:avLst/>
          </a:prstGeom>
          <a:noFill/>
        </p:spPr>
        <p:txBody>
          <a:bodyPr wrap="square" lIns="0" rtlCol="0" anchor="t">
            <a:spAutoFit/>
          </a:bodyPr>
          <a:lstStyle/>
          <a:p>
            <a:r>
              <a:rPr lang="fr-FR" sz="2000" dirty="0">
                <a:latin typeface="Helvetica Neue Thin" charset="0"/>
                <a:ea typeface="Helvetica Neue Thin" charset="0"/>
                <a:cs typeface="Helvetica Neue Thin" charset="0"/>
              </a:rPr>
              <a:t> </a:t>
            </a:r>
            <a:r>
              <a:rPr lang="fr-FR" sz="2000" dirty="0" err="1">
                <a:latin typeface="Helvetica Neue Thin" charset="0"/>
                <a:ea typeface="Helvetica Neue Thin" charset="0"/>
                <a:cs typeface="Helvetica Neue Thin" charset="0"/>
              </a:rPr>
              <a:t>McCoy</a:t>
            </a:r>
            <a:r>
              <a:rPr lang="fr-FR" sz="2000" dirty="0">
                <a:latin typeface="Helvetica Neue Thin" charset="0"/>
                <a:ea typeface="Helvetica Neue Thin" charset="0"/>
                <a:cs typeface="Helvetica Neue Thin" charset="0"/>
              </a:rPr>
              <a:t> Smith</a:t>
            </a:r>
          </a:p>
        </p:txBody>
      </p:sp>
      <p:sp>
        <p:nvSpPr>
          <p:cNvPr id="70" name="TextBox 69">
            <a:extLst>
              <a:ext uri="{FF2B5EF4-FFF2-40B4-BE49-F238E27FC236}">
                <a16:creationId xmlns:a16="http://schemas.microsoft.com/office/drawing/2014/main" id="{D39ADA81-2BFE-8B4E-825F-90739301CB08}"/>
              </a:ext>
            </a:extLst>
          </p:cNvPr>
          <p:cNvSpPr txBox="1"/>
          <p:nvPr/>
        </p:nvSpPr>
        <p:spPr>
          <a:xfrm rot="10800000" flipV="1">
            <a:off x="7291985" y="6093067"/>
            <a:ext cx="4696314" cy="400110"/>
          </a:xfrm>
          <a:prstGeom prst="rect">
            <a:avLst/>
          </a:prstGeom>
          <a:noFill/>
        </p:spPr>
        <p:txBody>
          <a:bodyPr wrap="square" lIns="0" rtlCol="0" anchor="t">
            <a:spAutoFit/>
          </a:bodyPr>
          <a:lstStyle/>
          <a:p>
            <a:r>
              <a:rPr lang="fr-FR" sz="2000" dirty="0" err="1">
                <a:latin typeface="Helvetica Neue Thin" charset="0"/>
                <a:ea typeface="Helvetica Neue Thin" charset="0"/>
                <a:cs typeface="Helvetica Neue Thin" charset="0"/>
              </a:rPr>
              <a:t>Sachiko</a:t>
            </a:r>
            <a:r>
              <a:rPr lang="fr-FR" sz="2000" dirty="0">
                <a:latin typeface="Helvetica Neue Thin" charset="0"/>
                <a:ea typeface="Helvetica Neue Thin" charset="0"/>
                <a:cs typeface="Helvetica Neue Thin" charset="0"/>
              </a:rPr>
              <a:t> </a:t>
            </a:r>
            <a:r>
              <a:rPr lang="fr-FR" sz="2000" dirty="0" err="1">
                <a:latin typeface="Helvetica Neue Thin" charset="0"/>
                <a:ea typeface="Helvetica Neue Thin" charset="0"/>
                <a:cs typeface="Helvetica Neue Thin" charset="0"/>
              </a:rPr>
              <a:t>Muto</a:t>
            </a:r>
            <a:endParaRPr lang="fr-FR" sz="2000" dirty="0">
              <a:latin typeface="Helvetica Neue Thin" charset="0"/>
              <a:ea typeface="Helvetica Neue Thin" charset="0"/>
              <a:cs typeface="Helvetica Neue Thin" charset="0"/>
            </a:endParaRPr>
          </a:p>
        </p:txBody>
      </p:sp>
      <p:cxnSp>
        <p:nvCxnSpPr>
          <p:cNvPr id="71" name="Straight Connector 70">
            <a:extLst>
              <a:ext uri="{FF2B5EF4-FFF2-40B4-BE49-F238E27FC236}">
                <a16:creationId xmlns:a16="http://schemas.microsoft.com/office/drawing/2014/main" id="{800EBEAB-EB50-B543-9BB8-162D018C3C28}"/>
              </a:ext>
            </a:extLst>
          </p:cNvPr>
          <p:cNvCxnSpPr>
            <a:cxnSpLocks/>
          </p:cNvCxnSpPr>
          <p:nvPr/>
        </p:nvCxnSpPr>
        <p:spPr>
          <a:xfrm>
            <a:off x="7654409" y="5100813"/>
            <a:ext cx="1347911" cy="19025"/>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773F3B5-10DA-B248-9269-AFA08D813D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4800" y="1706578"/>
            <a:ext cx="1498057" cy="1502838"/>
          </a:xfrm>
          <a:prstGeom prst="rect">
            <a:avLst/>
          </a:prstGeom>
        </p:spPr>
      </p:pic>
      <p:pic>
        <p:nvPicPr>
          <p:cNvPr id="7" name="Picture 6">
            <a:extLst>
              <a:ext uri="{FF2B5EF4-FFF2-40B4-BE49-F238E27FC236}">
                <a16:creationId xmlns:a16="http://schemas.microsoft.com/office/drawing/2014/main" id="{459A0FAB-553F-2742-998B-FCE046787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91" y="1706580"/>
            <a:ext cx="1498056" cy="1502836"/>
          </a:xfrm>
          <a:prstGeom prst="rect">
            <a:avLst/>
          </a:prstGeom>
        </p:spPr>
      </p:pic>
      <p:pic>
        <p:nvPicPr>
          <p:cNvPr id="9" name="Picture 8">
            <a:extLst>
              <a:ext uri="{FF2B5EF4-FFF2-40B4-BE49-F238E27FC236}">
                <a16:creationId xmlns:a16="http://schemas.microsoft.com/office/drawing/2014/main" id="{D986FFB7-8529-E34C-85F5-533586785B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4262" y="1706578"/>
            <a:ext cx="1498058" cy="1502837"/>
          </a:xfrm>
          <a:prstGeom prst="rect">
            <a:avLst/>
          </a:prstGeom>
        </p:spPr>
      </p:pic>
      <p:pic>
        <p:nvPicPr>
          <p:cNvPr id="11" name="Picture 10">
            <a:extLst>
              <a:ext uri="{FF2B5EF4-FFF2-40B4-BE49-F238E27FC236}">
                <a16:creationId xmlns:a16="http://schemas.microsoft.com/office/drawing/2014/main" id="{A6068950-8DEE-514F-8174-5A8DC025C6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3681" y="1706578"/>
            <a:ext cx="1593348" cy="1489090"/>
          </a:xfrm>
          <a:prstGeom prst="rect">
            <a:avLst/>
          </a:prstGeom>
        </p:spPr>
      </p:pic>
      <p:pic>
        <p:nvPicPr>
          <p:cNvPr id="13" name="Picture 12">
            <a:extLst>
              <a:ext uri="{FF2B5EF4-FFF2-40B4-BE49-F238E27FC236}">
                <a16:creationId xmlns:a16="http://schemas.microsoft.com/office/drawing/2014/main" id="{2493252A-27E2-7446-AC7C-DD299666AE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6345" y="4275994"/>
            <a:ext cx="1618816" cy="1719549"/>
          </a:xfrm>
          <a:prstGeom prst="rect">
            <a:avLst/>
          </a:prstGeom>
        </p:spPr>
      </p:pic>
      <p:pic>
        <p:nvPicPr>
          <p:cNvPr id="16" name="Picture 15">
            <a:extLst>
              <a:ext uri="{FF2B5EF4-FFF2-40B4-BE49-F238E27FC236}">
                <a16:creationId xmlns:a16="http://schemas.microsoft.com/office/drawing/2014/main" id="{13F85434-966D-DA42-89E6-87A4EA22EC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92868" y="4275995"/>
            <a:ext cx="1498056" cy="1719552"/>
          </a:xfrm>
          <a:prstGeom prst="rect">
            <a:avLst/>
          </a:prstGeom>
        </p:spPr>
      </p:pic>
      <p:pic>
        <p:nvPicPr>
          <p:cNvPr id="18" name="Picture 17">
            <a:extLst>
              <a:ext uri="{FF2B5EF4-FFF2-40B4-BE49-F238E27FC236}">
                <a16:creationId xmlns:a16="http://schemas.microsoft.com/office/drawing/2014/main" id="{2C078EBE-D8A6-BE4F-B5DF-472EF35FEA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03208" y="4275995"/>
            <a:ext cx="1498056" cy="1753787"/>
          </a:xfrm>
          <a:prstGeom prst="rect">
            <a:avLst/>
          </a:prstGeom>
        </p:spPr>
      </p:pic>
      <p:pic>
        <p:nvPicPr>
          <p:cNvPr id="21" name="Picture 20">
            <a:extLst>
              <a:ext uri="{FF2B5EF4-FFF2-40B4-BE49-F238E27FC236}">
                <a16:creationId xmlns:a16="http://schemas.microsoft.com/office/drawing/2014/main" id="{43A44E1B-5FEF-004D-A6A1-2134FD44BB52}"/>
              </a:ext>
            </a:extLst>
          </p:cNvPr>
          <p:cNvPicPr>
            <a:picLocks noChangeAspect="1"/>
          </p:cNvPicPr>
          <p:nvPr/>
        </p:nvPicPr>
        <p:blipFill>
          <a:blip r:embed="rId9"/>
          <a:stretch>
            <a:fillRect/>
          </a:stretch>
        </p:blipFill>
        <p:spPr>
          <a:xfrm>
            <a:off x="7412248" y="4090547"/>
            <a:ext cx="1905000" cy="1905000"/>
          </a:xfrm>
          <a:prstGeom prst="rect">
            <a:avLst/>
          </a:prstGeom>
        </p:spPr>
      </p:pic>
      <p:sp>
        <p:nvSpPr>
          <p:cNvPr id="37" name="TextBox 36">
            <a:extLst>
              <a:ext uri="{FF2B5EF4-FFF2-40B4-BE49-F238E27FC236}">
                <a16:creationId xmlns:a16="http://schemas.microsoft.com/office/drawing/2014/main" id="{E1BB8CB4-1D2B-6F43-BA73-2FE7B5707382}"/>
              </a:ext>
            </a:extLst>
          </p:cNvPr>
          <p:cNvSpPr txBox="1"/>
          <p:nvPr/>
        </p:nvSpPr>
        <p:spPr>
          <a:xfrm>
            <a:off x="9563681" y="6093067"/>
            <a:ext cx="1900578" cy="369332"/>
          </a:xfrm>
          <a:prstGeom prst="rect">
            <a:avLst/>
          </a:prstGeom>
          <a:noFill/>
        </p:spPr>
        <p:txBody>
          <a:bodyPr wrap="square" lIns="0" rtlCol="0" anchor="t">
            <a:spAutoFit/>
          </a:bodyPr>
          <a:lstStyle/>
          <a:p>
            <a:pPr>
              <a:lnSpc>
                <a:spcPct val="90000"/>
              </a:lnSpc>
            </a:pPr>
            <a:r>
              <a:rPr lang="en-US" sz="2000" dirty="0">
                <a:latin typeface="Helvetica Neue Thin" charset="0"/>
                <a:ea typeface="Helvetica Neue Thin" charset="0"/>
                <a:cs typeface="Helvetica Neue Thin" charset="0"/>
              </a:rPr>
              <a:t>Shane Coughlan</a:t>
            </a:r>
          </a:p>
        </p:txBody>
      </p:sp>
      <p:pic>
        <p:nvPicPr>
          <p:cNvPr id="39" name="Picture 38">
            <a:extLst>
              <a:ext uri="{FF2B5EF4-FFF2-40B4-BE49-F238E27FC236}">
                <a16:creationId xmlns:a16="http://schemas.microsoft.com/office/drawing/2014/main" id="{4DAC4B40-3976-E841-B484-41E781169A3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676343" y="1706578"/>
            <a:ext cx="1607095" cy="1502837"/>
          </a:xfrm>
          <a:prstGeom prst="rect">
            <a:avLst/>
          </a:prstGeom>
        </p:spPr>
      </p:pic>
      <p:pic>
        <p:nvPicPr>
          <p:cNvPr id="6" name="Picture 5">
            <a:extLst>
              <a:ext uri="{FF2B5EF4-FFF2-40B4-BE49-F238E27FC236}">
                <a16:creationId xmlns:a16="http://schemas.microsoft.com/office/drawing/2014/main" id="{7E5724ED-6CF5-544A-8923-416BD6135BCC}"/>
              </a:ext>
            </a:extLst>
          </p:cNvPr>
          <p:cNvPicPr>
            <a:picLocks noChangeAspect="1"/>
          </p:cNvPicPr>
          <p:nvPr/>
        </p:nvPicPr>
        <p:blipFill>
          <a:blip r:embed="rId11"/>
          <a:stretch>
            <a:fillRect/>
          </a:stretch>
        </p:blipFill>
        <p:spPr>
          <a:xfrm>
            <a:off x="9537018" y="4216126"/>
            <a:ext cx="1620012" cy="1870717"/>
          </a:xfrm>
          <a:prstGeom prst="rect">
            <a:avLst/>
          </a:prstGeom>
        </p:spPr>
      </p:pic>
    </p:spTree>
    <p:extLst>
      <p:ext uri="{BB962C8B-B14F-4D97-AF65-F5344CB8AC3E}">
        <p14:creationId xmlns:p14="http://schemas.microsoft.com/office/powerpoint/2010/main" val="184970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3233" y="5323830"/>
            <a:ext cx="2945424" cy="707886"/>
          </a:xfrm>
          <a:prstGeom prst="rect">
            <a:avLst/>
          </a:prstGeom>
          <a:noFill/>
        </p:spPr>
        <p:txBody>
          <a:bodyPr wrap="square" lIns="0" rtlCol="0" anchor="t">
            <a:spAutoFit/>
          </a:bodyPr>
          <a:lstStyle/>
          <a:p>
            <a:pPr algn="ctr"/>
            <a:r>
              <a:rPr lang="fr-FR" sz="2000" dirty="0">
                <a:latin typeface="+mj-lt"/>
                <a:ea typeface="Helvetica Neue" charset="0"/>
                <a:cs typeface="Helvetica Neue" charset="0"/>
              </a:rPr>
              <a:t>Toby Crick </a:t>
            </a:r>
          </a:p>
          <a:p>
            <a:pPr algn="ctr"/>
            <a:r>
              <a:rPr lang="fr-FR" sz="2000" dirty="0" err="1">
                <a:latin typeface="+mj-lt"/>
                <a:ea typeface="Helvetica Neue" charset="0"/>
                <a:cs typeface="Helvetica Neue" charset="0"/>
              </a:rPr>
              <a:t>External</a:t>
            </a:r>
            <a:r>
              <a:rPr lang="fr-FR" sz="2000" dirty="0">
                <a:latin typeface="+mj-lt"/>
                <a:ea typeface="Helvetica Neue" charset="0"/>
                <a:cs typeface="Helvetica Neue" charset="0"/>
              </a:rPr>
              <a:t> </a:t>
            </a:r>
            <a:r>
              <a:rPr lang="fr-FR" sz="2000" dirty="0" err="1">
                <a:latin typeface="+mj-lt"/>
                <a:ea typeface="Helvetica Neue" charset="0"/>
                <a:cs typeface="Helvetica Neue" charset="0"/>
              </a:rPr>
              <a:t>Counsel</a:t>
            </a:r>
            <a:endParaRPr lang="fr-FR" sz="2000" dirty="0">
              <a:latin typeface="+mj-lt"/>
              <a:ea typeface="Helvetica Neue" charset="0"/>
              <a:cs typeface="Helvetica Neue" charset="0"/>
            </a:endParaRPr>
          </a:p>
        </p:txBody>
      </p:sp>
      <p:sp>
        <p:nvSpPr>
          <p:cNvPr id="9" name="Text Placeholder 8"/>
          <p:cNvSpPr>
            <a:spLocks noGrp="1"/>
          </p:cNvSpPr>
          <p:nvPr>
            <p:ph type="body" sz="quarter" idx="12"/>
          </p:nvPr>
        </p:nvSpPr>
        <p:spPr>
          <a:xfrm>
            <a:off x="839787" y="660400"/>
            <a:ext cx="7651069" cy="646331"/>
          </a:xfrm>
        </p:spPr>
        <p:txBody>
          <a:bodyPr/>
          <a:lstStyle/>
          <a:p>
            <a:r>
              <a:rPr lang="fr-FR" sz="4000" dirty="0">
                <a:latin typeface="+mj-lt"/>
              </a:rPr>
              <a:t>Staff</a:t>
            </a:r>
          </a:p>
        </p:txBody>
      </p:sp>
      <p:pic>
        <p:nvPicPr>
          <p:cNvPr id="15" name="Picture 14">
            <a:extLst>
              <a:ext uri="{FF2B5EF4-FFF2-40B4-BE49-F238E27FC236}">
                <a16:creationId xmlns:a16="http://schemas.microsoft.com/office/drawing/2014/main" id="{3AA2CC29-5278-0A48-8131-C181EDD42E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787" y="1625419"/>
            <a:ext cx="2945424" cy="3222770"/>
          </a:xfrm>
          <a:prstGeom prst="rect">
            <a:avLst/>
          </a:prstGeom>
        </p:spPr>
      </p:pic>
      <p:pic>
        <p:nvPicPr>
          <p:cNvPr id="3" name="Picture 2">
            <a:extLst>
              <a:ext uri="{FF2B5EF4-FFF2-40B4-BE49-F238E27FC236}">
                <a16:creationId xmlns:a16="http://schemas.microsoft.com/office/drawing/2014/main" id="{E032F89B-0B3C-5041-8ADA-38CF23CF7436}"/>
              </a:ext>
            </a:extLst>
          </p:cNvPr>
          <p:cNvPicPr>
            <a:picLocks noChangeAspect="1"/>
          </p:cNvPicPr>
          <p:nvPr/>
        </p:nvPicPr>
        <p:blipFill>
          <a:blip r:embed="rId3"/>
          <a:stretch>
            <a:fillRect/>
          </a:stretch>
        </p:blipFill>
        <p:spPr>
          <a:xfrm>
            <a:off x="4986821" y="1625418"/>
            <a:ext cx="2945423" cy="3222769"/>
          </a:xfrm>
          <a:prstGeom prst="rect">
            <a:avLst/>
          </a:prstGeom>
        </p:spPr>
      </p:pic>
      <p:pic>
        <p:nvPicPr>
          <p:cNvPr id="5" name="Picture 4">
            <a:extLst>
              <a:ext uri="{FF2B5EF4-FFF2-40B4-BE49-F238E27FC236}">
                <a16:creationId xmlns:a16="http://schemas.microsoft.com/office/drawing/2014/main" id="{3F3CF564-00EB-9748-88A3-FA9AC7D68C03}"/>
              </a:ext>
            </a:extLst>
          </p:cNvPr>
          <p:cNvPicPr>
            <a:picLocks noChangeAspect="1"/>
          </p:cNvPicPr>
          <p:nvPr/>
        </p:nvPicPr>
        <p:blipFill>
          <a:blip r:embed="rId4"/>
          <a:stretch>
            <a:fillRect/>
          </a:stretch>
        </p:blipFill>
        <p:spPr>
          <a:xfrm>
            <a:off x="8936182" y="1625418"/>
            <a:ext cx="2546990" cy="3222769"/>
          </a:xfrm>
          <a:prstGeom prst="rect">
            <a:avLst/>
          </a:prstGeom>
        </p:spPr>
      </p:pic>
      <p:sp>
        <p:nvSpPr>
          <p:cNvPr id="6" name="TextBox 5">
            <a:extLst>
              <a:ext uri="{FF2B5EF4-FFF2-40B4-BE49-F238E27FC236}">
                <a16:creationId xmlns:a16="http://schemas.microsoft.com/office/drawing/2014/main" id="{2F304130-7DE9-D349-B10E-1BB79FDD2363}"/>
              </a:ext>
            </a:extLst>
          </p:cNvPr>
          <p:cNvSpPr txBox="1"/>
          <p:nvPr/>
        </p:nvSpPr>
        <p:spPr>
          <a:xfrm flipH="1">
            <a:off x="5085677" y="5323830"/>
            <a:ext cx="2766645" cy="646331"/>
          </a:xfrm>
          <a:prstGeom prst="rect">
            <a:avLst/>
          </a:prstGeom>
          <a:noFill/>
        </p:spPr>
        <p:txBody>
          <a:bodyPr wrap="square" lIns="0" rtlCol="0" anchor="t">
            <a:spAutoFit/>
          </a:bodyPr>
          <a:lstStyle/>
          <a:p>
            <a:pPr algn="ctr">
              <a:lnSpc>
                <a:spcPct val="90000"/>
              </a:lnSpc>
            </a:pPr>
            <a:r>
              <a:rPr lang="en-US" sz="2000" dirty="0">
                <a:latin typeface="Helvetica Neue Thin" charset="0"/>
                <a:ea typeface="Helvetica Neue Thin" charset="0"/>
                <a:cs typeface="Helvetica Neue Thin" charset="0"/>
              </a:rPr>
              <a:t>Alex Boehm Operations Manager</a:t>
            </a:r>
          </a:p>
        </p:txBody>
      </p:sp>
      <p:sp>
        <p:nvSpPr>
          <p:cNvPr id="7" name="TextBox 6">
            <a:extLst>
              <a:ext uri="{FF2B5EF4-FFF2-40B4-BE49-F238E27FC236}">
                <a16:creationId xmlns:a16="http://schemas.microsoft.com/office/drawing/2014/main" id="{39B271CD-678C-A84C-8CA0-C78F289EB5EE}"/>
              </a:ext>
            </a:extLst>
          </p:cNvPr>
          <p:cNvSpPr txBox="1"/>
          <p:nvPr/>
        </p:nvSpPr>
        <p:spPr>
          <a:xfrm>
            <a:off x="8730758" y="5323829"/>
            <a:ext cx="2752413" cy="646331"/>
          </a:xfrm>
          <a:prstGeom prst="rect">
            <a:avLst/>
          </a:prstGeom>
          <a:noFill/>
        </p:spPr>
        <p:txBody>
          <a:bodyPr wrap="square" lIns="0" rtlCol="0" anchor="t">
            <a:spAutoFit/>
          </a:bodyPr>
          <a:lstStyle/>
          <a:p>
            <a:pPr algn="ctr">
              <a:lnSpc>
                <a:spcPct val="90000"/>
              </a:lnSpc>
            </a:pPr>
            <a:r>
              <a:rPr lang="en-US" sz="2000" dirty="0">
                <a:latin typeface="Helvetica Neue Thin" charset="0"/>
                <a:ea typeface="Helvetica Neue Thin" charset="0"/>
                <a:cs typeface="Helvetica Neue Thin" charset="0"/>
              </a:rPr>
              <a:t>Amanda Brock</a:t>
            </a:r>
          </a:p>
          <a:p>
            <a:pPr algn="ctr">
              <a:lnSpc>
                <a:spcPct val="90000"/>
              </a:lnSpc>
            </a:pPr>
            <a:r>
              <a:rPr lang="en-US" sz="2000" dirty="0">
                <a:latin typeface="Helvetica Neue Thin" charset="0"/>
                <a:ea typeface="Helvetica Neue Thin" charset="0"/>
                <a:cs typeface="Helvetica Neue Thin" charset="0"/>
              </a:rPr>
              <a:t>Chief Executive</a:t>
            </a:r>
          </a:p>
        </p:txBody>
      </p:sp>
    </p:spTree>
    <p:extLst>
      <p:ext uri="{BB962C8B-B14F-4D97-AF65-F5344CB8AC3E}">
        <p14:creationId xmlns:p14="http://schemas.microsoft.com/office/powerpoint/2010/main" val="133979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0"/>
          <p:cNvSpPr/>
          <p:nvPr/>
        </p:nvSpPr>
        <p:spPr>
          <a:xfrm>
            <a:off x="1186639" y="209162"/>
            <a:ext cx="5352938" cy="940547"/>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 name="Google Shape;276;p30"/>
          <p:cNvSpPr/>
          <p:nvPr/>
        </p:nvSpPr>
        <p:spPr>
          <a:xfrm>
            <a:off x="9328092" y="1387478"/>
            <a:ext cx="1856800" cy="1233557"/>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Broker</a:t>
            </a:r>
            <a:endParaRPr sz="2400"/>
          </a:p>
        </p:txBody>
      </p:sp>
      <p:sp>
        <p:nvSpPr>
          <p:cNvPr id="277" name="Google Shape;277;p30"/>
          <p:cNvSpPr/>
          <p:nvPr/>
        </p:nvSpPr>
        <p:spPr>
          <a:xfrm>
            <a:off x="9426203" y="3342225"/>
            <a:ext cx="1856800" cy="1160800"/>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Insurer</a:t>
            </a:r>
            <a:endParaRPr sz="2400"/>
          </a:p>
        </p:txBody>
      </p:sp>
      <p:sp>
        <p:nvSpPr>
          <p:cNvPr id="278" name="Google Shape;278;p30"/>
          <p:cNvSpPr/>
          <p:nvPr/>
        </p:nvSpPr>
        <p:spPr>
          <a:xfrm>
            <a:off x="9427939" y="5092172"/>
            <a:ext cx="1856800" cy="1067060"/>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Captive or similar</a:t>
            </a:r>
            <a:endParaRPr sz="2400" dirty="0"/>
          </a:p>
        </p:txBody>
      </p:sp>
      <p:sp>
        <p:nvSpPr>
          <p:cNvPr id="279" name="Google Shape;279;p30"/>
          <p:cNvSpPr/>
          <p:nvPr/>
        </p:nvSpPr>
        <p:spPr>
          <a:xfrm>
            <a:off x="3515835" y="5115320"/>
            <a:ext cx="2409987" cy="11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Users and consumers</a:t>
            </a:r>
            <a:endParaRPr sz="2400" dirty="0"/>
          </a:p>
        </p:txBody>
      </p:sp>
      <p:sp>
        <p:nvSpPr>
          <p:cNvPr id="280" name="Google Shape;280;p30"/>
          <p:cNvSpPr/>
          <p:nvPr/>
        </p:nvSpPr>
        <p:spPr>
          <a:xfrm>
            <a:off x="1227002" y="1407596"/>
            <a:ext cx="2041839" cy="1231894"/>
          </a:xfrm>
          <a:prstGeom prst="rect">
            <a:avLst/>
          </a:prstGeom>
          <a:solidFill>
            <a:srgbClr val="92D05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lang="en" sz="2400" dirty="0"/>
          </a:p>
          <a:p>
            <a:pPr algn="ctr"/>
            <a:r>
              <a:rPr lang="en" sz="2400" dirty="0"/>
              <a:t>Methodology&amp;</a:t>
            </a:r>
            <a:endParaRPr sz="2400" dirty="0"/>
          </a:p>
          <a:p>
            <a:pPr algn="ctr"/>
            <a:r>
              <a:rPr lang="en" sz="2400" dirty="0"/>
              <a:t>Processes</a:t>
            </a:r>
          </a:p>
          <a:p>
            <a:pPr algn="ctr"/>
            <a:endParaRPr sz="2400" dirty="0"/>
          </a:p>
        </p:txBody>
      </p:sp>
      <p:sp>
        <p:nvSpPr>
          <p:cNvPr id="281" name="Google Shape;281;p30"/>
          <p:cNvSpPr/>
          <p:nvPr/>
        </p:nvSpPr>
        <p:spPr>
          <a:xfrm>
            <a:off x="3428069" y="1387480"/>
            <a:ext cx="2667931" cy="1252010"/>
          </a:xfrm>
          <a:prstGeom prst="rect">
            <a:avLst/>
          </a:prstGeom>
          <a:solidFill>
            <a:srgbClr val="92D05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Library of Measurements,</a:t>
            </a:r>
            <a:br>
              <a:rPr lang="en" sz="2400" dirty="0"/>
            </a:br>
            <a:r>
              <a:rPr lang="en" sz="2400" dirty="0"/>
              <a:t>Metrics &amp;Evidence</a:t>
            </a:r>
            <a:endParaRPr sz="2400" dirty="0"/>
          </a:p>
        </p:txBody>
      </p:sp>
      <p:sp>
        <p:nvSpPr>
          <p:cNvPr id="282" name="Google Shape;282;p30"/>
          <p:cNvSpPr/>
          <p:nvPr/>
        </p:nvSpPr>
        <p:spPr>
          <a:xfrm>
            <a:off x="6539577" y="3312817"/>
            <a:ext cx="2157501" cy="1160800"/>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2400" dirty="0"/>
              <a:t>I</a:t>
            </a:r>
            <a:r>
              <a:rPr lang="en" sz="2400" dirty="0" err="1"/>
              <a:t>nsurance</a:t>
            </a:r>
            <a:endParaRPr sz="2400" dirty="0"/>
          </a:p>
        </p:txBody>
      </p:sp>
      <p:sp>
        <p:nvSpPr>
          <p:cNvPr id="283" name="Google Shape;283;p30"/>
          <p:cNvSpPr/>
          <p:nvPr/>
        </p:nvSpPr>
        <p:spPr>
          <a:xfrm>
            <a:off x="452932" y="3367792"/>
            <a:ext cx="2583841" cy="1194833"/>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Software  Engineering and development</a:t>
            </a:r>
            <a:endParaRPr sz="2400" dirty="0"/>
          </a:p>
        </p:txBody>
      </p:sp>
      <p:sp>
        <p:nvSpPr>
          <p:cNvPr id="284" name="Google Shape;284;p30"/>
          <p:cNvSpPr/>
          <p:nvPr/>
        </p:nvSpPr>
        <p:spPr>
          <a:xfrm>
            <a:off x="658481" y="5060674"/>
            <a:ext cx="2409987" cy="140020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Vendor</a:t>
            </a:r>
            <a:endParaRPr sz="2400"/>
          </a:p>
        </p:txBody>
      </p:sp>
      <p:sp>
        <p:nvSpPr>
          <p:cNvPr id="285" name="Google Shape;285;p30"/>
          <p:cNvSpPr/>
          <p:nvPr/>
        </p:nvSpPr>
        <p:spPr>
          <a:xfrm>
            <a:off x="3515835" y="3371799"/>
            <a:ext cx="2409987" cy="1168580"/>
          </a:xfrm>
          <a:prstGeom prst="rect">
            <a:avLst/>
          </a:prstGeom>
          <a:solidFill>
            <a:srgbClr val="92D050"/>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solidFill>
                  <a:srgbClr val="FFFFFF"/>
                </a:solidFill>
              </a:rPr>
              <a:t> Trustable </a:t>
            </a:r>
          </a:p>
        </p:txBody>
      </p:sp>
      <p:sp>
        <p:nvSpPr>
          <p:cNvPr id="286" name="Google Shape;286;p30"/>
          <p:cNvSpPr txBox="1"/>
          <p:nvPr/>
        </p:nvSpPr>
        <p:spPr>
          <a:xfrm>
            <a:off x="1227002" y="285729"/>
            <a:ext cx="5352939" cy="863980"/>
          </a:xfrm>
          <a:prstGeom prst="rect">
            <a:avLst/>
          </a:prstGeom>
          <a:noFill/>
          <a:ln>
            <a:noFill/>
          </a:ln>
        </p:spPr>
        <p:txBody>
          <a:bodyPr spcFirstLastPara="1" wrap="square" lIns="121900" tIns="121900" rIns="121900" bIns="121900" anchor="t" anchorCtr="0">
            <a:noAutofit/>
          </a:bodyPr>
          <a:lstStyle/>
          <a:p>
            <a:r>
              <a:rPr lang="en" sz="2400" dirty="0"/>
              <a:t>Trustable Software Engineering Structure </a:t>
            </a:r>
            <a:endParaRPr sz="2400" dirty="0"/>
          </a:p>
        </p:txBody>
      </p:sp>
      <p:sp>
        <p:nvSpPr>
          <p:cNvPr id="33" name="Google Shape;280;p30">
            <a:extLst>
              <a:ext uri="{FF2B5EF4-FFF2-40B4-BE49-F238E27FC236}">
                <a16:creationId xmlns:a16="http://schemas.microsoft.com/office/drawing/2014/main" id="{68169590-AFAE-7F49-B80D-3A97C5701EEE}"/>
              </a:ext>
            </a:extLst>
          </p:cNvPr>
          <p:cNvSpPr/>
          <p:nvPr/>
        </p:nvSpPr>
        <p:spPr>
          <a:xfrm>
            <a:off x="6473687" y="1387478"/>
            <a:ext cx="2152624" cy="1299005"/>
          </a:xfrm>
          <a:prstGeom prst="rect">
            <a:avLst/>
          </a:prstGeom>
          <a:solidFill>
            <a:srgbClr val="92D05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Legal &amp; Compliance  Requirements</a:t>
            </a:r>
            <a:endParaRPr sz="2400" dirty="0"/>
          </a:p>
        </p:txBody>
      </p:sp>
      <p:cxnSp>
        <p:nvCxnSpPr>
          <p:cNvPr id="5" name="Straight Arrow Connector 4">
            <a:extLst>
              <a:ext uri="{FF2B5EF4-FFF2-40B4-BE49-F238E27FC236}">
                <a16:creationId xmlns:a16="http://schemas.microsoft.com/office/drawing/2014/main" id="{21AB31A3-32A3-E144-85C2-9485F5F33E0B}"/>
              </a:ext>
            </a:extLst>
          </p:cNvPr>
          <p:cNvCxnSpPr>
            <a:cxnSpLocks/>
          </p:cNvCxnSpPr>
          <p:nvPr/>
        </p:nvCxnSpPr>
        <p:spPr>
          <a:xfrm>
            <a:off x="4649254" y="2673393"/>
            <a:ext cx="0" cy="631644"/>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C224DDE-9429-3C47-BC05-5148FA16E28B}"/>
              </a:ext>
            </a:extLst>
          </p:cNvPr>
          <p:cNvCxnSpPr>
            <a:cxnSpLocks/>
          </p:cNvCxnSpPr>
          <p:nvPr/>
        </p:nvCxnSpPr>
        <p:spPr>
          <a:xfrm>
            <a:off x="3242582" y="2621035"/>
            <a:ext cx="370466" cy="70590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35F26A8-DBC0-0A47-993E-073736BA42C9}"/>
              </a:ext>
            </a:extLst>
          </p:cNvPr>
          <p:cNvCxnSpPr>
            <a:cxnSpLocks/>
          </p:cNvCxnSpPr>
          <p:nvPr/>
        </p:nvCxnSpPr>
        <p:spPr>
          <a:xfrm flipH="1">
            <a:off x="5980348" y="2700730"/>
            <a:ext cx="442892" cy="667062"/>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32D252-C9A9-224E-AE91-95D48DC2498D}"/>
              </a:ext>
            </a:extLst>
          </p:cNvPr>
          <p:cNvCxnSpPr>
            <a:cxnSpLocks/>
            <a:stCxn id="285" idx="1"/>
            <a:endCxn id="283" idx="3"/>
          </p:cNvCxnSpPr>
          <p:nvPr/>
        </p:nvCxnSpPr>
        <p:spPr>
          <a:xfrm flipH="1">
            <a:off x="3036773" y="3956089"/>
            <a:ext cx="479062" cy="912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BEBDD44-F60D-4D4F-8D6F-DDECDE89C7D3}"/>
              </a:ext>
            </a:extLst>
          </p:cNvPr>
          <p:cNvCxnSpPr>
            <a:cxnSpLocks/>
            <a:stCxn id="283" idx="2"/>
          </p:cNvCxnSpPr>
          <p:nvPr/>
        </p:nvCxnSpPr>
        <p:spPr>
          <a:xfrm>
            <a:off x="1744853" y="4562625"/>
            <a:ext cx="0" cy="556284"/>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8F362C0-95B8-5540-BCDE-2ACA73EDED83}"/>
              </a:ext>
            </a:extLst>
          </p:cNvPr>
          <p:cNvCxnSpPr>
            <a:cxnSpLocks/>
          </p:cNvCxnSpPr>
          <p:nvPr/>
        </p:nvCxnSpPr>
        <p:spPr>
          <a:xfrm flipV="1">
            <a:off x="5710660" y="4473617"/>
            <a:ext cx="828917" cy="645292"/>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4670B1F-1B63-7C4E-9A8E-7DE58CAE7F20}"/>
              </a:ext>
            </a:extLst>
          </p:cNvPr>
          <p:cNvCxnSpPr>
            <a:cxnSpLocks/>
          </p:cNvCxnSpPr>
          <p:nvPr/>
        </p:nvCxnSpPr>
        <p:spPr>
          <a:xfrm flipH="1">
            <a:off x="8704334" y="2639490"/>
            <a:ext cx="609682" cy="665547"/>
          </a:xfrm>
          <a:prstGeom prst="straightConnector1">
            <a:avLst/>
          </a:prstGeom>
          <a:ln>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FCB7C140-C8DD-8E43-A2E4-4A2E04163D69}"/>
              </a:ext>
            </a:extLst>
          </p:cNvPr>
          <p:cNvCxnSpPr>
            <a:cxnSpLocks/>
          </p:cNvCxnSpPr>
          <p:nvPr/>
        </p:nvCxnSpPr>
        <p:spPr>
          <a:xfrm>
            <a:off x="2970292" y="5824574"/>
            <a:ext cx="544580" cy="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15B3B5CB-C323-394F-AD8F-F70CC4A7F8A1}"/>
              </a:ext>
            </a:extLst>
          </p:cNvPr>
          <p:cNvCxnSpPr>
            <a:cxnSpLocks/>
            <a:stCxn id="276" idx="2"/>
          </p:cNvCxnSpPr>
          <p:nvPr/>
        </p:nvCxnSpPr>
        <p:spPr>
          <a:xfrm>
            <a:off x="10256492" y="2621035"/>
            <a:ext cx="0" cy="684002"/>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91E45F50-971E-0346-BDE0-A55AA28F9A1B}"/>
              </a:ext>
            </a:extLst>
          </p:cNvPr>
          <p:cNvCxnSpPr>
            <a:cxnSpLocks/>
            <a:stCxn id="277" idx="2"/>
          </p:cNvCxnSpPr>
          <p:nvPr/>
        </p:nvCxnSpPr>
        <p:spPr>
          <a:xfrm>
            <a:off x="10354603" y="4503025"/>
            <a:ext cx="0" cy="55764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6" name="Google Shape;282;p30">
            <a:extLst>
              <a:ext uri="{FF2B5EF4-FFF2-40B4-BE49-F238E27FC236}">
                <a16:creationId xmlns:a16="http://schemas.microsoft.com/office/drawing/2014/main" id="{FAC6F81F-3A79-064D-B318-46AE283C61FB}"/>
              </a:ext>
            </a:extLst>
          </p:cNvPr>
          <p:cNvSpPr/>
          <p:nvPr/>
        </p:nvSpPr>
        <p:spPr>
          <a:xfrm>
            <a:off x="6691978" y="5060674"/>
            <a:ext cx="2042424" cy="1184034"/>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2400" dirty="0"/>
              <a:t>Audit</a:t>
            </a:r>
            <a:endParaRPr sz="2400" dirty="0"/>
          </a:p>
        </p:txBody>
      </p:sp>
      <p:cxnSp>
        <p:nvCxnSpPr>
          <p:cNvPr id="329" name="Straight Arrow Connector 328">
            <a:extLst>
              <a:ext uri="{FF2B5EF4-FFF2-40B4-BE49-F238E27FC236}">
                <a16:creationId xmlns:a16="http://schemas.microsoft.com/office/drawing/2014/main" id="{70DF0271-842E-FC4A-9275-6B826B844E41}"/>
              </a:ext>
            </a:extLst>
          </p:cNvPr>
          <p:cNvCxnSpPr>
            <a:cxnSpLocks/>
            <a:stCxn id="136" idx="1"/>
          </p:cNvCxnSpPr>
          <p:nvPr/>
        </p:nvCxnSpPr>
        <p:spPr>
          <a:xfrm flipH="1">
            <a:off x="3068470" y="5652691"/>
            <a:ext cx="3623508" cy="808192"/>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80BCF5B9-7432-E346-83EC-4DAB0DE931B3}"/>
              </a:ext>
            </a:extLst>
          </p:cNvPr>
          <p:cNvCxnSpPr>
            <a:cxnSpLocks/>
            <a:endCxn id="282" idx="2"/>
          </p:cNvCxnSpPr>
          <p:nvPr/>
        </p:nvCxnSpPr>
        <p:spPr>
          <a:xfrm flipV="1">
            <a:off x="7618328" y="4473617"/>
            <a:ext cx="0" cy="645292"/>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ABCED238-50CB-DC48-BC91-469C4BD93814}"/>
              </a:ext>
            </a:extLst>
          </p:cNvPr>
          <p:cNvCxnSpPr>
            <a:cxnSpLocks/>
          </p:cNvCxnSpPr>
          <p:nvPr/>
        </p:nvCxnSpPr>
        <p:spPr>
          <a:xfrm flipV="1">
            <a:off x="3068468" y="4506014"/>
            <a:ext cx="3507686" cy="55466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F3AAA0B8-AC30-B347-9CF7-B0EAB9051002}"/>
              </a:ext>
            </a:extLst>
          </p:cNvPr>
          <p:cNvCxnSpPr>
            <a:cxnSpLocks/>
          </p:cNvCxnSpPr>
          <p:nvPr/>
        </p:nvCxnSpPr>
        <p:spPr>
          <a:xfrm>
            <a:off x="5980348" y="4562625"/>
            <a:ext cx="711630" cy="498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38384"/>
      </p:ext>
    </p:extLst>
  </p:cSld>
  <p:clrMapOvr>
    <a:masterClrMapping/>
  </p:clrMapOvr>
</p:sld>
</file>

<file path=ppt/theme/theme1.xml><?xml version="1.0" encoding="utf-8"?>
<a:theme xmlns:a="http://schemas.openxmlformats.org/drawingml/2006/main" name="Office Theme">
  <a:themeElements>
    <a:clrScheme name="Custom 48">
      <a:dk1>
        <a:srgbClr val="565656"/>
      </a:dk1>
      <a:lt1>
        <a:sysClr val="window" lastClr="FFFFFF"/>
      </a:lt1>
      <a:dk2>
        <a:srgbClr val="44546A"/>
      </a:dk2>
      <a:lt2>
        <a:srgbClr val="E7E6E6"/>
      </a:lt2>
      <a:accent1>
        <a:srgbClr val="1ABC9C"/>
      </a:accent1>
      <a:accent2>
        <a:srgbClr val="3498DB"/>
      </a:accent2>
      <a:accent3>
        <a:srgbClr val="E95849"/>
      </a:accent3>
      <a:accent4>
        <a:srgbClr val="E67E22"/>
      </a:accent4>
      <a:accent5>
        <a:srgbClr val="34495E"/>
      </a:accent5>
      <a:accent6>
        <a:srgbClr val="9B59B6"/>
      </a:accent6>
      <a:hlink>
        <a:srgbClr val="00B0F0"/>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nchor="t">
        <a:spAutoFit/>
      </a:bodyPr>
      <a:lstStyle>
        <a:defPPr>
          <a:lnSpc>
            <a:spcPct val="90000"/>
          </a:lnSpc>
          <a:defRPr sz="2000" smtClean="0">
            <a:latin typeface="Helvetica Neue Thin" charset="0"/>
            <a:ea typeface="Helvetica Neue Thin" charset="0"/>
            <a:cs typeface="Helvetica Neue Thin"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FA520563873D4EB8CBD5344A351BEB" ma:contentTypeVersion="0" ma:contentTypeDescription="Crée un document." ma:contentTypeScope="" ma:versionID="005ce72954985de94fc750614f2007cc">
  <xsd:schema xmlns:xsd="http://www.w3.org/2001/XMLSchema" xmlns:xs="http://www.w3.org/2001/XMLSchema" xmlns:p="http://schemas.microsoft.com/office/2006/metadata/properties" targetNamespace="http://schemas.microsoft.com/office/2006/metadata/properties" ma:root="true" ma:fieldsID="36883d0f3030e52908f9a4448a35c0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457E87-E546-449E-A4D1-371201992E58}">
  <ds:schemaRefs>
    <ds:schemaRef ds:uri="http://schemas.microsoft.com/sharepoint/v3/contenttype/forms"/>
  </ds:schemaRefs>
</ds:datastoreItem>
</file>

<file path=customXml/itemProps2.xml><?xml version="1.0" encoding="utf-8"?>
<ds:datastoreItem xmlns:ds="http://schemas.openxmlformats.org/officeDocument/2006/customXml" ds:itemID="{FF14EDAB-351E-4851-B148-260C81C29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8BF5EC3-CBCF-41C7-846F-A9B4B81CCEA8}">
  <ds:schemaRefs>
    <ds:schemaRef ds:uri="http://schemas.microsoft.com/office/2006/metadata/properties"/>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10049</TotalTime>
  <Words>524</Words>
  <Application>Microsoft Macintosh PowerPoint</Application>
  <PresentationFormat>Widescreen</PresentationFormat>
  <Paragraphs>126</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Helvetica Neue</vt:lpstr>
      <vt:lpstr>Helvetica Neue Thin</vt:lpstr>
      <vt:lpstr>HelveticaNeue-UltraLight</vt:lpstr>
      <vt:lpstr>Office Theme</vt:lpstr>
      <vt:lpstr>PowerPoint Presentation</vt:lpstr>
      <vt:lpstr>Risks in Software Engineering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Engineering Work Streams</vt:lpstr>
      <vt:lpstr>2019 Insurance Work Stream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Peetch by Slidor</dc:title>
  <dc:creator>Slidor</dc:creator>
  <cp:keywords>Slidor;Template;Peetch;PowerPoint</cp:keywords>
  <cp:lastModifiedBy>Amanda Brock</cp:lastModifiedBy>
  <cp:revision>443</cp:revision>
  <cp:lastPrinted>2019-03-30T21:16:15Z</cp:lastPrinted>
  <dcterms:created xsi:type="dcterms:W3CDTF">2015-10-12T10:51:44Z</dcterms:created>
  <dcterms:modified xsi:type="dcterms:W3CDTF">2019-06-08T12:00:55Z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0x01010005FA520563873D4EB8CBD5344A351BEB</vt:lpwstr>
  </property>
</Properties>
</file>